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1"/>
  </p:sldMasterIdLst>
  <p:notesMasterIdLst>
    <p:notesMasterId r:id="rId41"/>
  </p:notesMasterIdLst>
  <p:sldIdLst>
    <p:sldId id="285" r:id="rId2"/>
    <p:sldId id="337" r:id="rId3"/>
    <p:sldId id="325" r:id="rId4"/>
    <p:sldId id="390" r:id="rId5"/>
    <p:sldId id="256" r:id="rId6"/>
    <p:sldId id="277" r:id="rId7"/>
    <p:sldId id="369" r:id="rId8"/>
    <p:sldId id="352" r:id="rId9"/>
    <p:sldId id="353" r:id="rId10"/>
    <p:sldId id="354" r:id="rId11"/>
    <p:sldId id="364" r:id="rId12"/>
    <p:sldId id="327" r:id="rId13"/>
    <p:sldId id="370" r:id="rId14"/>
    <p:sldId id="387" r:id="rId15"/>
    <p:sldId id="346" r:id="rId16"/>
    <p:sldId id="349" r:id="rId17"/>
    <p:sldId id="350" r:id="rId18"/>
    <p:sldId id="355" r:id="rId19"/>
    <p:sldId id="376" r:id="rId20"/>
    <p:sldId id="351" r:id="rId21"/>
    <p:sldId id="388" r:id="rId22"/>
    <p:sldId id="389" r:id="rId23"/>
    <p:sldId id="379" r:id="rId24"/>
    <p:sldId id="380" r:id="rId25"/>
    <p:sldId id="381" r:id="rId26"/>
    <p:sldId id="382" r:id="rId27"/>
    <p:sldId id="385" r:id="rId28"/>
    <p:sldId id="386" r:id="rId29"/>
    <p:sldId id="378" r:id="rId30"/>
    <p:sldId id="384" r:id="rId31"/>
    <p:sldId id="371" r:id="rId32"/>
    <p:sldId id="372" r:id="rId33"/>
    <p:sldId id="356" r:id="rId34"/>
    <p:sldId id="358" r:id="rId35"/>
    <p:sldId id="359" r:id="rId36"/>
    <p:sldId id="360" r:id="rId37"/>
    <p:sldId id="362" r:id="rId38"/>
    <p:sldId id="363" r:id="rId39"/>
    <p:sldId id="368" r:id="rId4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51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5" d="100"/>
        <a:sy n="85" d="100"/>
      </p:scale>
      <p:origin x="0" y="-43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81A81D-71C3-434D-80FB-B07B5F2214EE}" type="datetimeFigureOut">
              <a:rPr lang="ru-RU" smtClean="0"/>
              <a:pPr/>
              <a:t>11.03.2015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FB6A0A-24FF-44B4-91A2-D50B2710F6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010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050665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F4E004-3BEC-4F4A-99D2-8C1B6B29F673}" type="datetime1">
              <a:rPr lang="en-US" smtClean="0"/>
              <a:t>3/11/2015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Осиновская  Дирекция ДСЗН Москвы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349633-C2DB-45E6-8573-37ED6102301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276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605E17-15CB-4CF4-9931-3186E60397EE}" type="datetime1">
              <a:rPr lang="en-US" smtClean="0"/>
              <a:t>3/11/2015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Осиновская  Дирекция ДСЗН Москвы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349633-C2DB-45E6-8573-37ED6102301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677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36496E-5451-46CE-BCD0-099C438C69D6}" type="datetime1">
              <a:rPr lang="en-US" smtClean="0"/>
              <a:t>3/11/2015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Осиновская  Дирекция ДСЗН Москвы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349633-C2DB-45E6-8573-37ED6102301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4730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3BFD74-95E0-419F-AC48-C3D348E7E5CE}" type="datetime1">
              <a:rPr lang="en-US" smtClean="0"/>
              <a:t>3/11/2015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Осиновская  Дирекция ДСЗН Москвы</a:t>
            </a:r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31C8D6-A154-40F6-AA45-B2799885B7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DF89D01-8EE0-45E6-BDA9-087A551F0FD3}" type="datetime1">
              <a:rPr lang="en-US" smtClean="0"/>
              <a:t>3/11/2015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Осиновская  Дирекция ДСЗН Москвы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349633-C2DB-45E6-8573-37ED6102301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634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A9C7DE-5978-431F-B510-AD263635EBD5}" type="datetime1">
              <a:rPr lang="en-US" smtClean="0"/>
              <a:t>3/11/2015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Осиновская  Дирекция ДСЗН Москвы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349633-C2DB-45E6-8573-37ED6102301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277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F25178-2A76-4DD2-A77B-8AC42F5CCDF9}" type="datetime1">
              <a:rPr lang="en-US" smtClean="0"/>
              <a:t>3/11/2015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Осиновская  Дирекция ДСЗН Москвы</a:t>
            </a: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349633-C2DB-45E6-8573-37ED6102301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69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279B37-C8F8-4DB0-B25B-57ED19279E45}" type="datetime1">
              <a:rPr lang="en-US" smtClean="0"/>
              <a:t>3/11/2015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Осиновская  Дирекция ДСЗН Москвы</a:t>
            </a:r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349633-C2DB-45E6-8573-37ED6102301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058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5838F1-CE38-40C1-8F15-BA2FD631C989}" type="datetime1">
              <a:rPr lang="en-US" smtClean="0"/>
              <a:t>3/11/2015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Осиновская  Дирекция ДСЗН Москвы</a:t>
            </a: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349633-C2DB-45E6-8573-37ED6102301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363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CFF2DD-EFE9-4875-86C4-A7EE44AE7D24}" type="datetime1">
              <a:rPr lang="en-US" smtClean="0"/>
              <a:t>3/11/2015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Осиновская  Дирекция ДСЗН Москвы</a:t>
            </a:r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349633-C2DB-45E6-8573-37ED6102301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265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25709B-350F-4D13-96D0-A28DA093E55A}" type="datetime1">
              <a:rPr lang="en-US" smtClean="0"/>
              <a:t>3/11/2015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Осиновская  Дирекция ДСЗН Москвы</a:t>
            </a: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349633-C2DB-45E6-8573-37ED6102301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973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373C40-A26D-4923-A2F2-30C9DCD02A7A}" type="datetime1">
              <a:rPr lang="en-US" smtClean="0"/>
              <a:t>3/11/2015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Осиновская  Дирекция ДСЗН Москвы</a:t>
            </a: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349633-C2DB-45E6-8573-37ED6102301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026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7BD86D-DC83-42E6-8C27-8D395A4788D8}" type="datetime1">
              <a:rPr lang="en-US" smtClean="0"/>
              <a:t>3/11/2015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smtClean="0"/>
              <a:t>Осиновская  Дирекция ДСЗН Москвы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B349633-C2DB-45E6-8573-37ED6102301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351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jpeg"/><Relationship Id="rId7" Type="http://schemas.openxmlformats.org/officeDocument/2006/relationships/image" Target="../media/image43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eg"/><Relationship Id="rId5" Type="http://schemas.microsoft.com/office/2007/relationships/hdphoto" Target="../media/hdphoto3.wdp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7" Type="http://schemas.microsoft.com/office/2007/relationships/hdphoto" Target="../media/hdphoto4.wdp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image" Target="../media/image113.jpeg"/><Relationship Id="rId7" Type="http://schemas.openxmlformats.org/officeDocument/2006/relationships/image" Target="../media/image117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Relationship Id="rId9" Type="http://schemas.openxmlformats.org/officeDocument/2006/relationships/image" Target="../media/image11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3" Type="http://schemas.openxmlformats.org/officeDocument/2006/relationships/image" Target="../media/image14.jpeg"/><Relationship Id="rId7" Type="http://schemas.microsoft.com/office/2007/relationships/hdphoto" Target="../media/hdphoto2.wdp"/><Relationship Id="rId12" Type="http://schemas.openxmlformats.org/officeDocument/2006/relationships/image" Target="../media/image2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11" Type="http://schemas.openxmlformats.org/officeDocument/2006/relationships/image" Target="../media/image20.jpeg"/><Relationship Id="rId5" Type="http://schemas.openxmlformats.org/officeDocument/2006/relationships/image" Target="../media/image15.jpeg"/><Relationship Id="rId10" Type="http://schemas.openxmlformats.org/officeDocument/2006/relationships/image" Target="../media/image19.jpeg"/><Relationship Id="rId4" Type="http://schemas.microsoft.com/office/2007/relationships/hdphoto" Target="../media/hdphoto1.wdp"/><Relationship Id="rId9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00063"/>
            <a:ext cx="7772400" cy="1470025"/>
          </a:xfrm>
        </p:spPr>
        <p:txBody>
          <a:bodyPr/>
          <a:lstStyle/>
          <a:p>
            <a:r>
              <a:rPr lang="ru-RU" dirty="0" smtClean="0"/>
              <a:t>Санитарно-гигиенические помещения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970088"/>
            <a:ext cx="6400800" cy="2220912"/>
          </a:xfrm>
        </p:spPr>
        <p:txBody>
          <a:bodyPr>
            <a:normAutofit fontScale="55000" lnSpcReduction="20000"/>
          </a:bodyPr>
          <a:lstStyle/>
          <a:p>
            <a:r>
              <a:rPr lang="ru-RU" sz="6000" dirty="0" smtClean="0">
                <a:solidFill>
                  <a:schemeClr val="tx1"/>
                </a:solidFill>
              </a:rPr>
              <a:t>Туалет для инвалидов</a:t>
            </a:r>
          </a:p>
          <a:p>
            <a:r>
              <a:rPr lang="ru-RU" sz="6000" dirty="0" smtClean="0">
                <a:solidFill>
                  <a:schemeClr val="tx1"/>
                </a:solidFill>
              </a:rPr>
              <a:t>Душевые/ванные комнаты</a:t>
            </a:r>
          </a:p>
          <a:p>
            <a:r>
              <a:rPr lang="ru-RU" sz="6000" dirty="0" smtClean="0">
                <a:solidFill>
                  <a:schemeClr val="tx1"/>
                </a:solidFill>
              </a:rPr>
              <a:t>Бытовые комнаты (гардеробные комнаты, раздевалки)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Picture 2" descr="C:\Users\User\Pictures\знаки\вход пикт не прав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962400"/>
            <a:ext cx="2202160" cy="2186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6537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Зона для пересаживания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52195" y="3398202"/>
            <a:ext cx="820891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+mn-lt"/>
              </a:rPr>
              <a:t>В кабине рядом с унитазом следует предусматривать </a:t>
            </a:r>
            <a:r>
              <a:rPr lang="ru-RU" sz="2800" dirty="0" smtClean="0">
                <a:latin typeface="+mn-lt"/>
              </a:rPr>
              <a:t>свободную зону </a:t>
            </a:r>
            <a:r>
              <a:rPr lang="ru-RU" sz="2800" dirty="0">
                <a:latin typeface="+mn-lt"/>
              </a:rPr>
              <a:t>для размещения </a:t>
            </a:r>
            <a:r>
              <a:rPr lang="ru-RU" sz="2800" dirty="0" smtClean="0">
                <a:latin typeface="+mn-lt"/>
              </a:rPr>
              <a:t>кресла-коляски</a:t>
            </a:r>
            <a:r>
              <a:rPr lang="ru-RU" sz="3200" dirty="0" smtClean="0"/>
              <a:t>.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08" y="1143000"/>
            <a:ext cx="7824886" cy="2224722"/>
          </a:xfrm>
        </p:spPr>
      </p:pic>
      <p:pic>
        <p:nvPicPr>
          <p:cNvPr id="9" name="Рисунок 35" descr="пересаживание (2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4326650"/>
            <a:ext cx="1905000" cy="20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9950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ru-RU" dirty="0" smtClean="0"/>
              <a:t>Зона у унитаза отсутствует</a:t>
            </a:r>
            <a:endParaRPr lang="ru-RU" dirty="0"/>
          </a:p>
        </p:txBody>
      </p:sp>
      <p:pic>
        <p:nvPicPr>
          <p:cNvPr id="13" name="Content Placeholder 12" descr="C:\Users\Astra\Pictures\кабина недост1.png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156495"/>
            <a:ext cx="1828800" cy="241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C:\Users\Astra\Pictures\санузлы планы\кабина нед из-за раковины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 l="17528" r="12362" b="2397"/>
          <a:stretch>
            <a:fillRect/>
          </a:stretch>
        </p:blipFill>
        <p:spPr bwMode="auto">
          <a:xfrm>
            <a:off x="2514600" y="1170783"/>
            <a:ext cx="2057400" cy="2400300"/>
          </a:xfrm>
          <a:prstGeom prst="rect">
            <a:avLst/>
          </a:prstGeom>
          <a:noFill/>
        </p:spPr>
      </p:pic>
      <p:pic>
        <p:nvPicPr>
          <p:cNvPr id="14" name="Content Placeholder 6" descr="P1000630.JPG"/>
          <p:cNvPicPr>
            <a:picLocks noGrp="1" noChangeAspect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43" r="47729" b="-1237"/>
          <a:stretch>
            <a:fillRect/>
          </a:stretch>
        </p:blipFill>
        <p:spPr>
          <a:xfrm>
            <a:off x="4648200" y="1264248"/>
            <a:ext cx="1931146" cy="2331077"/>
          </a:xfrm>
        </p:spPr>
      </p:pic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>
          <a:xfrm>
            <a:off x="533400" y="3733800"/>
            <a:ext cx="8229600" cy="1676399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r>
              <a:rPr lang="ru-RU" sz="2000" dirty="0" smtClean="0"/>
              <a:t>Нет зоны для пересадки из за неправильного размещения унитаза: по центру.</a:t>
            </a:r>
          </a:p>
          <a:p>
            <a:r>
              <a:rPr lang="ru-RU" sz="2000" dirty="0" smtClean="0"/>
              <a:t>Зона пересадки  отсутствует из-за раковины.</a:t>
            </a:r>
          </a:p>
          <a:p>
            <a:r>
              <a:rPr lang="ru-RU" sz="2000" dirty="0" smtClean="0"/>
              <a:t>Если поручень установлен стационарным, зона для пересадки отсутствует.</a:t>
            </a:r>
          </a:p>
          <a:p>
            <a:endParaRPr lang="ru-R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DD6868-D42B-4DBA-BBEC-C63E284D1843}" type="datetime1">
              <a:rPr lang="en-US" smtClean="0"/>
              <a:t>3/11/2015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Осиновская  Дирекция ДСЗН Москвы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CEE7BF-0730-43BF-A307-199CCA735340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33400" y="5410200"/>
            <a:ext cx="822960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Расширение дверного проема, установка доводчика или горизонтальной ручки, замена унитаза  на высокий с изменением его расположения, установка поручней, установка тревожной кнопки, установка крючков.</a:t>
            </a:r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418" y="1264248"/>
            <a:ext cx="2090928" cy="212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6074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2200" y="274638"/>
            <a:ext cx="6324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Санузел или кабина </a:t>
            </a:r>
            <a:br>
              <a:rPr lang="ru-RU" dirty="0" smtClean="0"/>
            </a:br>
            <a:r>
              <a:rPr lang="ru-RU" dirty="0" smtClean="0"/>
              <a:t>для инвалидов-</a:t>
            </a:r>
            <a:r>
              <a:rPr lang="ru-RU" dirty="0" err="1" smtClean="0"/>
              <a:t>опорников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91000" y="4953000"/>
            <a:ext cx="4648200" cy="128357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400" dirty="0" smtClean="0"/>
              <a:t>Обычная кабина, оборудованная поручнями и крючками для костылей. Зона сбоку унитаза не требуется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F25178-2A76-4DD2-A77B-8AC42F5CCDF9}" type="datetime1">
              <a:rPr lang="en-US" smtClean="0"/>
              <a:t>3/11/2015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Осиновская  Дирекция ДСЗН Москвы</a:t>
            </a: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349633-C2DB-45E6-8573-37ED6102301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5122" name="Picture 2" descr="C:\Users\User\Pictures\кабина опорника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62" y="4609329"/>
            <a:ext cx="3358738" cy="187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J:\работа\объекты фото\театры все\Обороны\P11204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5" t="17777" r="19820" b="20972"/>
          <a:stretch/>
        </p:blipFill>
        <p:spPr bwMode="auto">
          <a:xfrm>
            <a:off x="3254055" y="1497568"/>
            <a:ext cx="2444099" cy="300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Мои рисунки\санузлы\туалет для опорников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84" t="34853"/>
          <a:stretch/>
        </p:blipFill>
        <p:spPr bwMode="auto">
          <a:xfrm>
            <a:off x="454938" y="1485129"/>
            <a:ext cx="2636963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User\Pictures\санузел\8_html_59b042f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014" y="1609359"/>
            <a:ext cx="2887026" cy="311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C:\Users\User\Downloads\стр 109 (1)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67" y="244158"/>
            <a:ext cx="1074420" cy="1083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 rotWithShape="1">
          <a:blip r:embed="rId8" cstate="print"/>
          <a:srcRect l="33784" t="49063" r="48492" b="28051"/>
          <a:stretch/>
        </p:blipFill>
        <p:spPr bwMode="auto">
          <a:xfrm>
            <a:off x="1287559" y="267977"/>
            <a:ext cx="1110287" cy="1075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70264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Опорные поручни у унитаза</a:t>
            </a:r>
          </a:p>
        </p:txBody>
      </p:sp>
      <p:pic>
        <p:nvPicPr>
          <p:cNvPr id="19458" name="Content Placeholder 4" descr="унитаз с поручнями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6470" t="16777" r="7458" b="4153"/>
          <a:stretch>
            <a:fillRect/>
          </a:stretch>
        </p:blipFill>
        <p:spPr>
          <a:xfrm>
            <a:off x="304800" y="1215084"/>
            <a:ext cx="1892409" cy="2318044"/>
          </a:xfr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85E1BB-4E88-4633-B6EF-7182434E4AEF}" type="datetime1">
              <a:rPr lang="en-US" smtClean="0"/>
              <a:t>3/11/2015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Осиновская  Дирекция ДСЗН Москвы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CEE7BF-0730-43BF-A307-199CCA735340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19460" name="Picture 4" descr="откидные поручни.JPG"/>
          <p:cNvPicPr>
            <a:picLocks noChangeAspect="1"/>
          </p:cNvPicPr>
          <p:nvPr/>
        </p:nvPicPr>
        <p:blipFill>
          <a:blip r:embed="rId3" cstate="print"/>
          <a:srcRect l="36613" t="14301" r="8263" b="13251"/>
          <a:stretch>
            <a:fillRect/>
          </a:stretch>
        </p:blipFill>
        <p:spPr bwMode="auto">
          <a:xfrm>
            <a:off x="2362200" y="1230623"/>
            <a:ext cx="2189594" cy="215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Rectangle 7"/>
          <p:cNvSpPr>
            <a:spLocks noChangeArrowheads="1"/>
          </p:cNvSpPr>
          <p:nvPr/>
        </p:nvSpPr>
        <p:spPr bwMode="auto">
          <a:xfrm>
            <a:off x="526576" y="3882224"/>
            <a:ext cx="5486400" cy="193899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None/>
            </a:pPr>
            <a:r>
              <a:rPr lang="ru-RU" sz="2000" dirty="0" smtClean="0">
                <a:latin typeface="+mn-lt"/>
              </a:rPr>
              <a:t>Поручни размещаются </a:t>
            </a:r>
            <a:r>
              <a:rPr lang="ru-RU" sz="2000" dirty="0">
                <a:latin typeface="+mn-lt"/>
              </a:rPr>
              <a:t>на высоте </a:t>
            </a:r>
            <a:r>
              <a:rPr lang="ru-RU" sz="2000" dirty="0" smtClean="0">
                <a:latin typeface="+mn-lt"/>
              </a:rPr>
              <a:t>0,75-0,85  м</a:t>
            </a:r>
            <a:endParaRPr lang="ru-RU" sz="2000" dirty="0">
              <a:latin typeface="+mn-lt"/>
            </a:endParaRPr>
          </a:p>
          <a:p>
            <a:pPr>
              <a:buFont typeface="Arial" charset="0"/>
              <a:buNone/>
            </a:pPr>
            <a:r>
              <a:rPr lang="ru-RU" sz="2000" dirty="0">
                <a:latin typeface="+mn-lt"/>
              </a:rPr>
              <a:t>Около унитаза  со стороны </a:t>
            </a:r>
            <a:r>
              <a:rPr lang="ru-RU" sz="2000" dirty="0" smtClean="0">
                <a:latin typeface="+mn-lt"/>
              </a:rPr>
              <a:t>пересадки с кресла-коляски необходим откид</a:t>
            </a:r>
            <a:r>
              <a:rPr lang="ru-RU" sz="2000" dirty="0">
                <a:latin typeface="+mn-lt"/>
              </a:rPr>
              <a:t>н</a:t>
            </a:r>
            <a:r>
              <a:rPr lang="ru-RU" sz="2000" dirty="0" smtClean="0">
                <a:latin typeface="+mn-lt"/>
              </a:rPr>
              <a:t>ой поручень. Со стороны стены обычно устанавливается стационарный поручень с креплением к стене или к полу.</a:t>
            </a:r>
            <a:endParaRPr lang="ru-RU" sz="2000" dirty="0">
              <a:latin typeface="+mn-lt"/>
            </a:endParaRPr>
          </a:p>
        </p:txBody>
      </p:sp>
      <p:pic>
        <p:nvPicPr>
          <p:cNvPr id="2050" name="Picture 2" descr="C:\Users\Astra\Pictures\поручни стац 2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295400"/>
            <a:ext cx="1832890" cy="1957388"/>
          </a:xfrm>
          <a:prstGeom prst="rect">
            <a:avLst/>
          </a:prstGeom>
          <a:noFill/>
        </p:spPr>
      </p:pic>
      <p:pic>
        <p:nvPicPr>
          <p:cNvPr id="2051" name="Picture 3" descr="C:\Users\Astra\Pictures\поручни стационарные.jpg"/>
          <p:cNvPicPr>
            <a:picLocks noChangeAspect="1" noChangeArrowheads="1"/>
          </p:cNvPicPr>
          <p:nvPr/>
        </p:nvPicPr>
        <p:blipFill>
          <a:blip r:embed="rId5" cstate="print"/>
          <a:srcRect r="885" b="9565"/>
          <a:stretch>
            <a:fillRect/>
          </a:stretch>
        </p:blipFill>
        <p:spPr bwMode="auto">
          <a:xfrm>
            <a:off x="6629400" y="1295400"/>
            <a:ext cx="2133600" cy="198120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4953000" y="320040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Стационарные поручни</a:t>
            </a:r>
            <a:endParaRPr lang="ru-RU" dirty="0"/>
          </a:p>
        </p:txBody>
      </p:sp>
      <p:pic>
        <p:nvPicPr>
          <p:cNvPr id="6146" name="Picture 2" descr="J:\работа\Мои рисунки2\пикчи с работы\поручни\нагрузка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1" t="26704" r="35151" b="30699"/>
          <a:stretch/>
        </p:blipFill>
        <p:spPr bwMode="auto">
          <a:xfrm>
            <a:off x="6343650" y="3783478"/>
            <a:ext cx="2343150" cy="245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964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latin typeface="Arial" charset="0"/>
              </a:rPr>
              <a:t>Высота у</a:t>
            </a:r>
            <a:r>
              <a:rPr lang="ru-RU" smtClean="0"/>
              <a:t>нитаз</a:t>
            </a:r>
            <a:r>
              <a:rPr lang="ru-RU" smtClean="0">
                <a:latin typeface="Arial" charset="0"/>
              </a:rPr>
              <a:t>а</a:t>
            </a:r>
          </a:p>
        </p:txBody>
      </p:sp>
      <p:sp>
        <p:nvSpPr>
          <p:cNvPr id="24579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600200"/>
            <a:ext cx="3962400" cy="4525963"/>
          </a:xfrm>
        </p:spPr>
        <p:txBody>
          <a:bodyPr/>
          <a:lstStyle/>
          <a:p>
            <a:pPr eaLnBrk="1" hangingPunct="1"/>
            <a:r>
              <a:rPr lang="ru-RU" dirty="0" smtClean="0">
                <a:latin typeface="Arial" charset="0"/>
              </a:rPr>
              <a:t>45-50см</a:t>
            </a:r>
            <a:endParaRPr lang="en-US" dirty="0" smtClean="0">
              <a:latin typeface="Arial" charset="0"/>
            </a:endParaRPr>
          </a:p>
        </p:txBody>
      </p:sp>
      <p:pic>
        <p:nvPicPr>
          <p:cNvPr id="24581" name="Picture 5" descr="P1090724"/>
          <p:cNvPicPr>
            <a:picLocks noChangeAspect="1" noChangeArrowheads="1"/>
          </p:cNvPicPr>
          <p:nvPr/>
        </p:nvPicPr>
        <p:blipFill>
          <a:blip r:embed="rId2" cstate="print"/>
          <a:srcRect t="38806" r="18408"/>
          <a:stretch>
            <a:fillRect/>
          </a:stretch>
        </p:blipFill>
        <p:spPr bwMode="auto">
          <a:xfrm>
            <a:off x="533400" y="1524000"/>
            <a:ext cx="4038600" cy="4038600"/>
          </a:xfrm>
          <a:prstGeom prst="rect">
            <a:avLst/>
          </a:prstGeom>
          <a:noFill/>
        </p:spPr>
      </p:pic>
      <p:sp>
        <p:nvSpPr>
          <p:cNvPr id="24582" name="Line 6"/>
          <p:cNvSpPr>
            <a:spLocks noChangeShapeType="1"/>
          </p:cNvSpPr>
          <p:nvPr/>
        </p:nvSpPr>
        <p:spPr bwMode="auto">
          <a:xfrm flipH="1">
            <a:off x="2895600" y="3505200"/>
            <a:ext cx="0" cy="16002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6" name="Рисунок 44036" descr="C:\Users\User\Pictures\коляска сбоку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3" r="20839" b="29600"/>
          <a:stretch>
            <a:fillRect/>
          </a:stretch>
        </p:blipFill>
        <p:spPr bwMode="auto">
          <a:xfrm>
            <a:off x="5181600" y="2362200"/>
            <a:ext cx="3200400" cy="2819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86330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63762"/>
          </a:xfrm>
        </p:spPr>
        <p:txBody>
          <a:bodyPr>
            <a:normAutofit fontScale="90000"/>
          </a:bodyPr>
          <a:lstStyle/>
          <a:p>
            <a:r>
              <a:rPr lang="ru-RU" dirty="0"/>
              <a:t>Водопроводные краны рычажного или нажимного действия</a:t>
            </a:r>
            <a:br>
              <a:rPr lang="ru-RU" dirty="0"/>
            </a:br>
            <a:r>
              <a:rPr lang="ru-RU" dirty="0"/>
              <a:t> </a:t>
            </a:r>
            <a:r>
              <a:rPr lang="ru-RU" dirty="0" smtClean="0"/>
              <a:t>или </a:t>
            </a:r>
            <a:r>
              <a:rPr lang="ru-RU" dirty="0"/>
              <a:t>управляемых электронными </a:t>
            </a:r>
            <a:r>
              <a:rPr lang="ru-RU" dirty="0" smtClean="0"/>
              <a:t>системами</a:t>
            </a:r>
            <a:endParaRPr lang="ru-RU" altLang="ru-RU" dirty="0" smtClean="0"/>
          </a:p>
        </p:txBody>
      </p:sp>
      <p:sp>
        <p:nvSpPr>
          <p:cNvPr id="19461" name="Прямоугольник 4"/>
          <p:cNvSpPr>
            <a:spLocks noChangeArrowheads="1"/>
          </p:cNvSpPr>
          <p:nvPr/>
        </p:nvSpPr>
        <p:spPr bwMode="auto">
          <a:xfrm>
            <a:off x="426720" y="5486400"/>
            <a:ext cx="7705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dirty="0"/>
              <a:t>    </a:t>
            </a:r>
            <a:r>
              <a:rPr lang="ru-RU" altLang="ru-RU" sz="2400" dirty="0"/>
              <a:t>     </a:t>
            </a:r>
            <a:endParaRPr lang="ru-RU" altLang="ru-RU" dirty="0"/>
          </a:p>
        </p:txBody>
      </p:sp>
      <p:pic>
        <p:nvPicPr>
          <p:cNvPr id="19462" name="Picture 2" descr="C:\Users\User\Pictures\Мои рисунки\пикчи с работы\санузлы раковины\кран с удлинителем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78" y="2513010"/>
            <a:ext cx="2759868" cy="2154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3" descr="C:\Users\User\Desktop\наши 2014\НАШИ\старые\стационары\Ресурсный центр\рес центр фото\кран сенс 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94" r="2283" b="21690"/>
          <a:stretch/>
        </p:blipFill>
        <p:spPr bwMode="auto">
          <a:xfrm>
            <a:off x="3706943" y="2659272"/>
            <a:ext cx="2031292" cy="2109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656836"/>
            <a:ext cx="1854928" cy="21157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616" y="4656836"/>
            <a:ext cx="2304288" cy="21092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947" y="5175462"/>
            <a:ext cx="2304288" cy="1597152"/>
          </a:xfrm>
          <a:prstGeom prst="rect">
            <a:avLst/>
          </a:prstGeom>
        </p:spPr>
      </p:pic>
      <p:pic>
        <p:nvPicPr>
          <p:cNvPr id="13" name="Picture 2" descr="C:\Users\User\Pictures\Мои рисунки\пикчи с работы\санузлы раковины\раковина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38" t="-392" r="48385" b="79433"/>
          <a:stretch/>
        </p:blipFill>
        <p:spPr bwMode="auto">
          <a:xfrm>
            <a:off x="6425565" y="2628792"/>
            <a:ext cx="1676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19171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dirty="0"/>
              <a:t>Управление спуском </a:t>
            </a:r>
            <a:r>
              <a:rPr lang="ru-RU" altLang="ru-RU" dirty="0" smtClean="0"/>
              <a:t>воды</a:t>
            </a:r>
          </a:p>
        </p:txBody>
      </p:sp>
      <p:pic>
        <p:nvPicPr>
          <p:cNvPr id="21507" name="Picture 2" descr="J:\работа\Мои рисунки2\санузлы\унитаз\санузел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21" r="-4279"/>
          <a:stretch>
            <a:fillRect/>
          </a:stretch>
        </p:blipFill>
        <p:spPr bwMode="auto">
          <a:xfrm>
            <a:off x="5214938" y="1428750"/>
            <a:ext cx="3357562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2" descr="J:\работа\Мои рисунки2\санузлы\унитаз\музей мастерска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0" t="14975" r="-1080" b="10152"/>
          <a:stretch>
            <a:fillRect/>
          </a:stretch>
        </p:blipFill>
        <p:spPr bwMode="auto">
          <a:xfrm>
            <a:off x="1285875" y="1428750"/>
            <a:ext cx="3500438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Rectangle 4"/>
          <p:cNvSpPr>
            <a:spLocks noChangeArrowheads="1"/>
          </p:cNvSpPr>
          <p:nvPr/>
        </p:nvSpPr>
        <p:spPr bwMode="auto">
          <a:xfrm>
            <a:off x="571500" y="3643313"/>
            <a:ext cx="8001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dirty="0"/>
              <a:t>  </a:t>
            </a:r>
          </a:p>
        </p:txBody>
      </p:sp>
      <p:sp>
        <p:nvSpPr>
          <p:cNvPr id="8" name="Oval 7"/>
          <p:cNvSpPr/>
          <p:nvPr/>
        </p:nvSpPr>
        <p:spPr>
          <a:xfrm>
            <a:off x="1500188" y="1928813"/>
            <a:ext cx="785812" cy="5715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Oval 8"/>
          <p:cNvSpPr/>
          <p:nvPr/>
        </p:nvSpPr>
        <p:spPr>
          <a:xfrm>
            <a:off x="5572125" y="1928813"/>
            <a:ext cx="785813" cy="5715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Oval 9"/>
          <p:cNvSpPr/>
          <p:nvPr/>
        </p:nvSpPr>
        <p:spPr>
          <a:xfrm>
            <a:off x="7072313" y="2071688"/>
            <a:ext cx="785812" cy="5715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709613" y="4184333"/>
            <a:ext cx="815340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b="1" dirty="0"/>
              <a:t>Руководство МПК</a:t>
            </a:r>
          </a:p>
          <a:p>
            <a:pPr marL="0" indent="0">
              <a:buNone/>
            </a:pPr>
            <a:r>
              <a:rPr lang="ru-RU" sz="2000" dirty="0"/>
              <a:t>Унитаз должен иметь электронное автоматическое управление смывом или ручное управление смывом на стороне, с которой осуществляется посадка на унитаз. Это исключает необходимость тянуться к унитазу, чтобы привести в действие смывное устройство (при этом создается опасность падения).</a:t>
            </a:r>
          </a:p>
        </p:txBody>
      </p:sp>
    </p:spTree>
    <p:extLst>
      <p:ext uri="{BB962C8B-B14F-4D97-AF65-F5344CB8AC3E}">
        <p14:creationId xmlns:p14="http://schemas.microsoft.com/office/powerpoint/2010/main" val="27554355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304800" y="245184"/>
            <a:ext cx="8229600" cy="1611630"/>
          </a:xfrm>
        </p:spPr>
        <p:txBody>
          <a:bodyPr>
            <a:normAutofit/>
          </a:bodyPr>
          <a:lstStyle/>
          <a:p>
            <a:r>
              <a:rPr lang="ru-RU" dirty="0" smtClean="0"/>
              <a:t>Двусторонняя связь </a:t>
            </a:r>
            <a:r>
              <a:rPr lang="ru-RU" dirty="0"/>
              <a:t>с </a:t>
            </a:r>
            <a:r>
              <a:rPr lang="ru-RU" dirty="0" smtClean="0"/>
              <a:t>дежурным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или кнопка звонка</a:t>
            </a:r>
            <a:endParaRPr lang="ru-RU" altLang="ru-RU" dirty="0" smtClean="0"/>
          </a:p>
        </p:txBody>
      </p:sp>
      <p:pic>
        <p:nvPicPr>
          <p:cNvPr id="25603" name="Picture 2" descr="C:\Users\User\Pictures\Мои рисунки\пикчи\санузлы\кнопки\вызов в туалет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29" y="1777263"/>
            <a:ext cx="2014538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4" descr="C:\Users\User\Pictures\Мои рисунки\пикчи\санузлы\P10300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4447" b="-3185"/>
          <a:stretch/>
        </p:blipFill>
        <p:spPr bwMode="auto">
          <a:xfrm>
            <a:off x="2393367" y="1800630"/>
            <a:ext cx="2102433" cy="3380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2" descr="C:\Users\User\Downloads\image01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717" y="1705591"/>
            <a:ext cx="844550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/>
          <p:nvPr/>
        </p:nvSpPr>
        <p:spPr>
          <a:xfrm>
            <a:off x="474504" y="2893695"/>
            <a:ext cx="1214437" cy="1143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Oval 9"/>
          <p:cNvSpPr/>
          <p:nvPr/>
        </p:nvSpPr>
        <p:spPr>
          <a:xfrm>
            <a:off x="2286000" y="1777263"/>
            <a:ext cx="1000125" cy="8572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5610" name="Picture 2" descr="C:\Users\Vera\Pictures\извещатель в су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183" y="1654786"/>
            <a:ext cx="81915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912" y="3587760"/>
            <a:ext cx="1114425" cy="149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 descr="E:\Изображения\кнопки\P1170369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167" y="1849110"/>
            <a:ext cx="1948378" cy="3232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04" name="Picture 3" descr="C:\Users\User\Pictures\Мои рисунки\пикчи\санузлы\кнопки\P103000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42" b="16983"/>
          <a:stretch>
            <a:fillRect/>
          </a:stretch>
        </p:blipFill>
        <p:spPr bwMode="auto">
          <a:xfrm>
            <a:off x="7875017" y="3777032"/>
            <a:ext cx="1294820" cy="10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02630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/>
          </p:cNvSpPr>
          <p:nvPr>
            <p:ph type="title" sz="quarter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Крючки </a:t>
            </a:r>
            <a:r>
              <a:rPr lang="ru-RU" dirty="0"/>
              <a:t>для одежды, костылей и других принадлежностей</a:t>
            </a:r>
          </a:p>
        </p:txBody>
      </p:sp>
      <p:pic>
        <p:nvPicPr>
          <p:cNvPr id="18435" name="Picture 19" descr="119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475" y="4196556"/>
            <a:ext cx="2295525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17" descr="ani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580" y="4196556"/>
            <a:ext cx="2060575" cy="220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2" descr="E:\Мои рисунки\санузлы\P111083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725" y="2875779"/>
            <a:ext cx="193675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ate Placeholder 8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3C524FB-3896-4ACD-9839-D614EC327C9A}" type="datetime1">
              <a:rPr lang="en-US"/>
              <a:pPr>
                <a:defRPr/>
              </a:pPr>
              <a:t>3/11/2015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638D6B-51DB-4FD9-9136-357C71F93F4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Осиновская Вера Борисовна ГКУ Дирекция ДСЗНи г. Москвы</a:t>
            </a:r>
            <a:endParaRPr lang="en-US"/>
          </a:p>
        </p:txBody>
      </p:sp>
      <p:pic>
        <p:nvPicPr>
          <p:cNvPr id="18441" name="Picture 12" descr="I:\DCIM\122_PANA\P1220083.JPG"/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33" y="2851150"/>
            <a:ext cx="1770063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2" name="TextBox 3"/>
          <p:cNvSpPr txBox="1">
            <a:spLocks noChangeArrowheads="1"/>
          </p:cNvSpPr>
          <p:nvPr/>
        </p:nvSpPr>
        <p:spPr bwMode="auto">
          <a:xfrm>
            <a:off x="685800" y="1541462"/>
            <a:ext cx="815340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Arial" charset="0"/>
              </a:rPr>
              <a:t>Крючки для костылей должны иметь выступ 12 см и установлены на высоте 1,2 м от уровня поля. Это необходимо для размещения двух костылей. Допустимо для костылей устанавливать другие устройства или два крючка с меньшим выступом</a:t>
            </a:r>
          </a:p>
        </p:txBody>
      </p:sp>
      <p:pic>
        <p:nvPicPr>
          <p:cNvPr id="18443" name="Picture 2" descr="I:\DCIM\123_PANA\P1230329.JPG"/>
          <p:cNvPicPr>
            <a:picLocks noChangeAspect="1" noChangeArrowheads="1"/>
          </p:cNvPicPr>
          <p:nvPr/>
        </p:nvPicPr>
        <p:blipFill rotWithShape="1"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8" t="42405" r="22467" b="33971"/>
          <a:stretch/>
        </p:blipFill>
        <p:spPr bwMode="auto">
          <a:xfrm>
            <a:off x="6219818" y="2902108"/>
            <a:ext cx="2237683" cy="1142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G:\DCIM\123_PANA\P123073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79953" y="2932588"/>
            <a:ext cx="1836429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476979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824" y="274638"/>
            <a:ext cx="5698976" cy="1143000"/>
          </a:xfrm>
        </p:spPr>
        <p:txBody>
          <a:bodyPr/>
          <a:lstStyle/>
          <a:p>
            <a:r>
              <a:rPr lang="ru-RU" dirty="0" smtClean="0"/>
              <a:t>Ручки дверей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68760"/>
            <a:ext cx="4038600" cy="485740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/>
              <a:t>  </a:t>
            </a:r>
            <a:r>
              <a:rPr lang="ru-RU" sz="2200" dirty="0"/>
              <a:t>   </a:t>
            </a:r>
            <a:r>
              <a:rPr lang="ru-RU" sz="2600" dirty="0"/>
              <a:t>3.58 Приборы для открывания и закрытия дверей, горизонтальные поручни, </a:t>
            </a:r>
            <a:r>
              <a:rPr lang="ru-RU" sz="2600" dirty="0" smtClean="0"/>
              <a:t>….внутри </a:t>
            </a:r>
            <a:r>
              <a:rPr lang="ru-RU" sz="2600" dirty="0"/>
              <a:t>здания, следует устанавливать на высоте не более 1,1 м и не менее 0,85 м от пола и на расстоянии не менее 0,4 м от боковой стены помещения или другой вертикальной плоскости.</a:t>
            </a:r>
            <a:br>
              <a:rPr lang="ru-RU" sz="2600" dirty="0"/>
            </a:br>
            <a:r>
              <a:rPr lang="ru-RU" sz="2600" dirty="0"/>
              <a:t>3.59 </a:t>
            </a:r>
            <a:r>
              <a:rPr lang="ru-RU" sz="2600" dirty="0" smtClean="0"/>
              <a:t>…Целесообразно </a:t>
            </a:r>
            <a:r>
              <a:rPr lang="ru-RU" sz="2600" dirty="0"/>
              <a:t>ориентироваться на применение легко управляемых приборов и механизмов, а также П-образных ручек.</a:t>
            </a:r>
          </a:p>
        </p:txBody>
      </p:sp>
      <p:pic>
        <p:nvPicPr>
          <p:cNvPr id="1026" name="Picture 2" descr="C:\Users\User\Desktop\кдс фото\туалет дверь 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1" b="7598"/>
          <a:stretch/>
        </p:blipFill>
        <p:spPr bwMode="auto">
          <a:xfrm>
            <a:off x="107504" y="908720"/>
            <a:ext cx="2880320" cy="321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дверь в санузле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3068960"/>
            <a:ext cx="2376264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98762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7680" y="503238"/>
            <a:ext cx="8229600" cy="2239962"/>
          </a:xfrm>
        </p:spPr>
        <p:txBody>
          <a:bodyPr>
            <a:normAutofit/>
          </a:bodyPr>
          <a:lstStyle/>
          <a:p>
            <a:r>
              <a:rPr lang="ru-RU" sz="4000" dirty="0"/>
              <a:t>Не менее одной универсальной кабины, доступной для всех категорий граждан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13560" y="3200400"/>
            <a:ext cx="5791200" cy="26971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dirty="0" smtClean="0"/>
              <a:t>Требования удобства</a:t>
            </a:r>
          </a:p>
          <a:p>
            <a:pPr marL="0" indent="0" algn="ctr">
              <a:buNone/>
            </a:pPr>
            <a:r>
              <a:rPr lang="ru-RU" dirty="0" smtClean="0"/>
              <a:t> </a:t>
            </a:r>
            <a:r>
              <a:rPr lang="ru-RU" dirty="0"/>
              <a:t>и комфортности </a:t>
            </a:r>
            <a:endParaRPr lang="ru-RU" dirty="0" smtClean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dirty="0" smtClean="0"/>
              <a:t>Допустимо отсутствие при частичной доступности - ЧД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DF89D01-8EE0-45E6-BDA9-087A551F0FD3}" type="datetime1">
              <a:rPr lang="en-US" smtClean="0"/>
              <a:t>3/11/2015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Осиновская  Дирекция ДСЗН Москвы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349633-C2DB-45E6-8573-37ED6102301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3549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 smtClean="0"/>
              <a:t>Аварийное освещение кабины</a:t>
            </a:r>
          </a:p>
        </p:txBody>
      </p:sp>
      <p:sp>
        <p:nvSpPr>
          <p:cNvPr id="24579" name="Прямоугольник 4"/>
          <p:cNvSpPr>
            <a:spLocks noChangeArrowheads="1"/>
          </p:cNvSpPr>
          <p:nvPr/>
        </p:nvSpPr>
        <p:spPr bwMode="auto">
          <a:xfrm>
            <a:off x="539750" y="5157788"/>
            <a:ext cx="82089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dirty="0"/>
              <a:t>    </a:t>
            </a:r>
            <a:endParaRPr lang="ru-RU" altLang="ru-RU" sz="2400" dirty="0"/>
          </a:p>
        </p:txBody>
      </p:sp>
      <p:pic>
        <p:nvPicPr>
          <p:cNvPr id="24580" name="Picture 2" descr="J:\работа\объекты фото\театры все\театры 1\оборона\P11309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00201"/>
            <a:ext cx="3245075" cy="4856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4" descr="C:\Users\User\Pictures\dscn_29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600201"/>
            <a:ext cx="285750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6" descr="http://im2-tub-ru.yandex.net/i?id=6119668ff1e8396b487cfbc2b9b556f7-97-144&amp;n=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090587"/>
            <a:ext cx="18478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75778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Выключатель</a:t>
            </a:r>
          </a:p>
        </p:txBody>
      </p:sp>
      <p:pic>
        <p:nvPicPr>
          <p:cNvPr id="14339" name="Content Placeholder 4" descr="туалет выкл.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89038" y="1600200"/>
            <a:ext cx="2574925" cy="4525963"/>
          </a:xfrm>
        </p:spPr>
      </p:pic>
      <p:sp>
        <p:nvSpPr>
          <p:cNvPr id="14340" name="Content Placeholder 3"/>
          <p:cNvSpPr>
            <a:spLocks noGrp="1"/>
          </p:cNvSpPr>
          <p:nvPr>
            <p:ph sz="half" idx="2"/>
          </p:nvPr>
        </p:nvSpPr>
        <p:spPr>
          <a:xfrm>
            <a:off x="4038600" y="1600200"/>
            <a:ext cx="4648200" cy="4525963"/>
          </a:xfrm>
        </p:spPr>
        <p:txBody>
          <a:bodyPr/>
          <a:lstStyle/>
          <a:p>
            <a:r>
              <a:rPr lang="ru-RU" dirty="0" smtClean="0"/>
              <a:t>Выключатель в зоне досягаемости инвалида на кресле-коляске </a:t>
            </a:r>
          </a:p>
          <a:p>
            <a:pPr>
              <a:buFont typeface="Arial" charset="0"/>
              <a:buNone/>
            </a:pPr>
            <a:r>
              <a:rPr lang="ru-RU" dirty="0" smtClean="0"/>
              <a:t>     </a:t>
            </a:r>
            <a:r>
              <a:rPr lang="ru-RU" b="1" dirty="0" smtClean="0"/>
              <a:t>на высоте  1,1-1,2 м</a:t>
            </a:r>
          </a:p>
        </p:txBody>
      </p:sp>
      <p:pic>
        <p:nvPicPr>
          <p:cNvPr id="5" name="Picture 4" descr="C:\Users\Astra\Pictures\зона розетка фронт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3657600"/>
            <a:ext cx="29718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724835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sz="4000" dirty="0" smtClean="0"/>
              <a:t>Штанга с подвесными рукоятками</a:t>
            </a:r>
            <a:endParaRPr lang="ru-RU" sz="4000" dirty="0"/>
          </a:p>
        </p:txBody>
      </p:sp>
      <p:pic>
        <p:nvPicPr>
          <p:cNvPr id="6" name="Content Placeholder 5" descr="P107093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0" y="3429000"/>
            <a:ext cx="1752600" cy="2336800"/>
          </a:xfrm>
        </p:spPr>
      </p:pic>
      <p:pic>
        <p:nvPicPr>
          <p:cNvPr id="9" name="Content Placeholder 8" descr="Picture2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013231" y="1142945"/>
            <a:ext cx="1676400" cy="2063775"/>
          </a:xfrm>
        </p:spPr>
      </p:pic>
      <p:sp>
        <p:nvSpPr>
          <p:cNvPr id="3" name="TextBox 2"/>
          <p:cNvSpPr txBox="1"/>
          <p:nvPr/>
        </p:nvSpPr>
        <p:spPr>
          <a:xfrm>
            <a:off x="3810000" y="5791200"/>
            <a:ext cx="50607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Вес штанги производства Аркмет 9,5кг. Это опасно для слабовидящих. Высота нижней перекладины должна быть 140см</a:t>
            </a:r>
            <a:endParaRPr lang="ru-RU" dirty="0"/>
          </a:p>
        </p:txBody>
      </p:sp>
      <p:pic>
        <p:nvPicPr>
          <p:cNvPr id="7" name="Picture 3" descr="J:\заграница\Берлин 2011\санузлы\P1170019.JPG"/>
          <p:cNvPicPr>
            <a:picLocks noChangeAspect="1" noChangeArrowheads="1"/>
          </p:cNvPicPr>
          <p:nvPr/>
        </p:nvPicPr>
        <p:blipFill>
          <a:blip r:embed="rId4" cstate="print"/>
          <a:srcRect l="9302" b="581"/>
          <a:stretch>
            <a:fillRect/>
          </a:stretch>
        </p:blipFill>
        <p:spPr bwMode="auto">
          <a:xfrm>
            <a:off x="838199" y="1179731"/>
            <a:ext cx="2356945" cy="3444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04800" y="4572000"/>
            <a:ext cx="5562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Облегчают пересаживание.</a:t>
            </a:r>
          </a:p>
          <a:p>
            <a:r>
              <a:rPr lang="ru-RU" dirty="0"/>
              <a:t>Должны быть легкими, чтобы не травмировать слабовидящих</a:t>
            </a:r>
          </a:p>
        </p:txBody>
      </p:sp>
      <p:pic>
        <p:nvPicPr>
          <p:cNvPr id="10" name="Picture 1" descr="J:\заграница\музей науки\IMG_22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7600" y="1188929"/>
            <a:ext cx="2286000" cy="3428999"/>
          </a:xfrm>
          <a:prstGeom prst="rect">
            <a:avLst/>
          </a:prstGeom>
          <a:noFill/>
        </p:spPr>
      </p:pic>
      <p:sp>
        <p:nvSpPr>
          <p:cNvPr id="8" name="Минус 7"/>
          <p:cNvSpPr/>
          <p:nvPr/>
        </p:nvSpPr>
        <p:spPr>
          <a:xfrm>
            <a:off x="7315200" y="3657600"/>
            <a:ext cx="914400" cy="914400"/>
          </a:xfrm>
          <a:prstGeom prst="mathMinus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6357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>Зона перемещения у раковины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C91CF0-2D16-4181-B209-968B348E814B}" type="datetime1">
              <a:rPr lang="en-US" smtClean="0"/>
              <a:t>3/11/2015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Осиновская  Дирекция ДСЗН Москвы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CEE7BF-0730-43BF-A307-199CCA735340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20488" name="Content Placeholder 3"/>
          <p:cNvSpPr>
            <a:spLocks/>
          </p:cNvSpPr>
          <p:nvPr/>
        </p:nvSpPr>
        <p:spPr bwMode="auto">
          <a:xfrm>
            <a:off x="838200" y="4594225"/>
            <a:ext cx="4038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ru-RU" sz="2800">
              <a:latin typeface="Calibri" pitchFamily="34" charset="0"/>
            </a:endParaRPr>
          </a:p>
        </p:txBody>
      </p:sp>
      <p:pic>
        <p:nvPicPr>
          <p:cNvPr id="7" name="Picture 2" descr="E:\объекты фото\театры все\театры 2\с отчетами\Оперного  пения\раковин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819400"/>
            <a:ext cx="2247900" cy="299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09600" y="1143000"/>
            <a:ext cx="8153400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Раковина может быть размещена в общем тамбур-шлюзе или в кабине для инвалида. </a:t>
            </a:r>
          </a:p>
          <a:p>
            <a:r>
              <a:rPr lang="ru-RU" sz="2000" dirty="0" smtClean="0"/>
              <a:t> Устанавливается возможность размещения инвалида на кресле-коляске перед раковиной. В площадь перемещения  входит </a:t>
            </a:r>
            <a:r>
              <a:rPr lang="ru-RU" sz="2000" u="sng" dirty="0" smtClean="0"/>
              <a:t>свободная</a:t>
            </a:r>
            <a:r>
              <a:rPr lang="ru-RU" sz="2000" dirty="0" smtClean="0"/>
              <a:t> часть пола под раковиной.</a:t>
            </a:r>
          </a:p>
        </p:txBody>
      </p:sp>
      <p:pic>
        <p:nvPicPr>
          <p:cNvPr id="1026" name="Picture 2" descr="C:\Users\Astra\Pictures\зона перед раковиной 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2768961"/>
            <a:ext cx="2601310" cy="3025734"/>
          </a:xfrm>
          <a:prstGeom prst="rect">
            <a:avLst/>
          </a:prstGeom>
          <a:noFill/>
        </p:spPr>
      </p:pic>
      <p:pic>
        <p:nvPicPr>
          <p:cNvPr id="15" name="Picture 4" descr="C:\Users\User\Pictures\зона под раковиной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799" y="2825859"/>
            <a:ext cx="2931691" cy="299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545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Высота раковины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3400" y="1242218"/>
            <a:ext cx="4572000" cy="188198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400" dirty="0"/>
              <a:t>Измеряется высота раковины по ее верхнему краю. Высота раковины определяет возможность дотянуться до крана из положения сидя в кресле-коляске. 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F25178-2A76-4DD2-A77B-8AC42F5CCDF9}" type="datetime1">
              <a:rPr lang="en-US" smtClean="0"/>
              <a:t>3/11/2015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Осиновская  Дирекция ДСЗН Москвы</a:t>
            </a: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349633-C2DB-45E6-8573-37ED6102301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9" name="Рисунок 8" descr="C:\Users\User\Pictures\раковины и зеркала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813" y="1104039"/>
            <a:ext cx="3749565" cy="2363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43" descr="G:\DCIM\124_PANA\P1240236.JPG"/>
          <p:cNvPicPr/>
          <p:nvPr/>
        </p:nvPicPr>
        <p:blipFill rotWithShape="1">
          <a:blip r:embed="rId3" cstate="print"/>
          <a:srcRect l="27512" t="10734" r="-1" b="8906"/>
          <a:stretch/>
        </p:blipFill>
        <p:spPr bwMode="auto">
          <a:xfrm>
            <a:off x="7407166" y="3467476"/>
            <a:ext cx="1644212" cy="2465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User\Pictures\санузел\опрник у раковины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65"/>
          <a:stretch/>
        </p:blipFill>
        <p:spPr bwMode="auto">
          <a:xfrm>
            <a:off x="394299" y="3258309"/>
            <a:ext cx="2819076" cy="288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J:\работа\Мои рисунки2\санузлы раковины\P111077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5"/>
          <a:stretch/>
        </p:blipFill>
        <p:spPr bwMode="auto">
          <a:xfrm>
            <a:off x="5662448" y="3430236"/>
            <a:ext cx="1612681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Pictures\зона под раковиной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499" y="3719257"/>
            <a:ext cx="2362200" cy="2323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10440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Поручни у раковины</a:t>
            </a:r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33616" y="1748573"/>
            <a:ext cx="3305968" cy="2479476"/>
          </a:xfrm>
        </p:spPr>
      </p:pic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F25178-2A76-4DD2-A77B-8AC42F5CCDF9}" type="datetime1">
              <a:rPr lang="en-US" smtClean="0"/>
              <a:t>3/11/2015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Осиновская  Дирекция ДСЗН Москвы</a:t>
            </a: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349633-C2DB-45E6-8573-37ED6102301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1026" name="Picture 2" descr="J:\работа\заграница\безбарь палмнич\P1100930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9" t="981" r="28301" b="4950"/>
          <a:stretch/>
        </p:blipFill>
        <p:spPr bwMode="auto">
          <a:xfrm>
            <a:off x="411480" y="1448118"/>
            <a:ext cx="2133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4342447"/>
            <a:ext cx="2438400" cy="1828800"/>
          </a:xfrm>
          <a:prstGeom prst="rect">
            <a:avLst/>
          </a:prstGeom>
        </p:spPr>
      </p:pic>
      <p:pic>
        <p:nvPicPr>
          <p:cNvPr id="10" name="Picture 2" descr="F:\работа\Мои рисунки2\санузлы\S5002675.JPG"/>
          <p:cNvPicPr>
            <a:picLocks noChangeAspect="1" noChangeArrowheads="1"/>
          </p:cNvPicPr>
          <p:nvPr/>
        </p:nvPicPr>
        <p:blipFill>
          <a:blip r:embed="rId5" cstate="print"/>
          <a:srcRect l="5660" t="19078" r="47327" b="21567"/>
          <a:stretch>
            <a:fillRect/>
          </a:stretch>
        </p:blipFill>
        <p:spPr bwMode="auto">
          <a:xfrm>
            <a:off x="2853227" y="1402398"/>
            <a:ext cx="2633173" cy="2493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224245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/>
              <a:t>Защитное ограждение слива раковины</a:t>
            </a:r>
            <a:endParaRPr lang="ru-RU" sz="3600" dirty="0"/>
          </a:p>
        </p:txBody>
      </p:sp>
      <p:pic>
        <p:nvPicPr>
          <p:cNvPr id="12" name="Picture 5" descr="I:\DCIM\100_PANA\P100053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3202412"/>
            <a:ext cx="1558497" cy="2077997"/>
          </a:xfrm>
          <a:prstGeom prst="rect">
            <a:avLst/>
          </a:prstGeom>
          <a:noFill/>
        </p:spPr>
      </p:pic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81600" y="1447800"/>
            <a:ext cx="3505200" cy="373379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800" b="1" dirty="0" smtClean="0">
                <a:solidFill>
                  <a:srgbClr val="FF0000"/>
                </a:solidFill>
              </a:rPr>
              <a:t>Это неправильно!</a:t>
            </a:r>
          </a:p>
          <a:p>
            <a:pPr marL="0" indent="0">
              <a:buNone/>
            </a:pPr>
            <a:r>
              <a:rPr lang="ru-RU" dirty="0" smtClean="0"/>
              <a:t>Должен быть обеспечен свободный подъезд на кресле-коляске вплотную к раковине. Под раковиной необходимо свободное пространство для коленей инвалида высотой 0,67м и 0,3 м для подножки. Это будет невозможно, если у раковины есть подставка, короб с коммуникациями, ограждения.</a:t>
            </a:r>
            <a:endParaRPr lang="ru-RU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391BBF-0C2F-46D9-8F9E-64F30183A818}" type="datetime1">
              <a:rPr lang="en-US" smtClean="0"/>
              <a:t>3/11/2015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Осиновская  Дирекция ДСЗН Москвы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2C022B-29DE-423B-8211-1CBFB3ADF555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3074" name="Picture 2" descr="http://www.arkmet.ru/images/poruch/image25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1" b="14234"/>
          <a:stretch/>
        </p:blipFill>
        <p:spPr bwMode="auto">
          <a:xfrm>
            <a:off x="228599" y="1436914"/>
            <a:ext cx="2482755" cy="1681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arkmet.ru/images/poruch/image17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1" r="-4095"/>
          <a:stretch/>
        </p:blipFill>
        <p:spPr bwMode="auto">
          <a:xfrm>
            <a:off x="2864922" y="1413163"/>
            <a:ext cx="2135579" cy="1681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5343162"/>
            <a:ext cx="8466147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Устранить перечисленные препятствия (подставки, экраны, ограждения) и обеспечить необходимую зону перемещения перед раковиной. Заменить раковину, заменить кран на рычажный или сенсорный.</a:t>
            </a:r>
            <a:endParaRPr lang="ru-RU" dirty="0"/>
          </a:p>
        </p:txBody>
      </p:sp>
      <p:pic>
        <p:nvPicPr>
          <p:cNvPr id="10" name="Picture 6" descr="J:\с фотика\100_PANA\P1000532.JPG"/>
          <p:cNvPicPr>
            <a:picLocks noChangeAspect="1" noChangeArrowheads="1"/>
          </p:cNvPicPr>
          <p:nvPr/>
        </p:nvPicPr>
        <p:blipFill rotWithShape="1">
          <a:blip r:embed="rId5" cstate="print"/>
          <a:srcRect l="8440" t="14370" r="20354" b="-1801"/>
          <a:stretch/>
        </p:blipFill>
        <p:spPr bwMode="auto">
          <a:xfrm>
            <a:off x="228600" y="3209339"/>
            <a:ext cx="1303317" cy="2133823"/>
          </a:xfrm>
          <a:prstGeom prst="rect">
            <a:avLst/>
          </a:prstGeom>
          <a:noFill/>
        </p:spPr>
      </p:pic>
      <p:pic>
        <p:nvPicPr>
          <p:cNvPr id="11" name="Picture 5" descr="E:\работа\объекты фото\театры все\театры 2\театры\P112043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r="37473" b="3330"/>
          <a:stretch/>
        </p:blipFill>
        <p:spPr bwMode="auto">
          <a:xfrm>
            <a:off x="3371449" y="3202412"/>
            <a:ext cx="1808315" cy="2096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647345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Зеркало</a:t>
            </a:r>
          </a:p>
        </p:txBody>
      </p:sp>
      <p:pic>
        <p:nvPicPr>
          <p:cNvPr id="7171" name="Content Placeholder 4" descr="зеркало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41382" y="304800"/>
            <a:ext cx="1942873" cy="2590800"/>
          </a:xfrm>
        </p:spPr>
      </p:pic>
      <p:sp>
        <p:nvSpPr>
          <p:cNvPr id="7172" name="Content Placeholder 3"/>
          <p:cNvSpPr>
            <a:spLocks noGrp="1"/>
          </p:cNvSpPr>
          <p:nvPr>
            <p:ph sz="half" idx="2"/>
          </p:nvPr>
        </p:nvSpPr>
        <p:spPr>
          <a:xfrm>
            <a:off x="3564772" y="1295400"/>
            <a:ext cx="5122028" cy="5334000"/>
          </a:xfrm>
        </p:spPr>
        <p:txBody>
          <a:bodyPr/>
          <a:lstStyle/>
          <a:p>
            <a:r>
              <a:rPr lang="ru-RU" dirty="0" smtClean="0"/>
              <a:t>Зеркало устанавливается на высоте не более 1,0 м.</a:t>
            </a:r>
          </a:p>
          <a:p>
            <a:r>
              <a:rPr lang="ru-RU" dirty="0" smtClean="0"/>
              <a:t>При более высокой установке необходимо обеспечить изменения угла наклона до 10</a:t>
            </a:r>
            <a:r>
              <a:rPr lang="ru-RU" dirty="0" smtClean="0">
                <a:sym typeface="Symbol" pitchFamily="18" charset="2"/>
              </a:rPr>
              <a:t>, что обеспечит удобство обзора для колясочника, при этом  инвалиду </a:t>
            </a:r>
            <a:r>
              <a:rPr lang="ru-RU" dirty="0" smtClean="0">
                <a:ea typeface="Times New Roman" pitchFamily="18" charset="0"/>
                <a:cs typeface="Verdana" pitchFamily="34" charset="0"/>
              </a:rPr>
              <a:t>приходится </a:t>
            </a:r>
            <a:r>
              <a:rPr lang="ru-RU" dirty="0">
                <a:ea typeface="Times New Roman" pitchFamily="18" charset="0"/>
                <a:cs typeface="Verdana" pitchFamily="34" charset="0"/>
              </a:rPr>
              <a:t>держать голову в откинутом положении , что требует чрезмерного напряжения позвоночника.</a:t>
            </a:r>
            <a:endParaRPr lang="ru-RU" dirty="0">
              <a:cs typeface="Arial" pitchFamily="34" charset="0"/>
            </a:endParaRPr>
          </a:p>
          <a:p>
            <a:endParaRPr lang="ru-RU" dirty="0" smtClean="0"/>
          </a:p>
        </p:txBody>
      </p:sp>
      <p:pic>
        <p:nvPicPr>
          <p:cNvPr id="2" name="Picture 2" descr="E:\Самара\фото\откидное зеркало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5147" r="15117" b="33630"/>
          <a:stretch/>
        </p:blipFill>
        <p:spPr bwMode="auto">
          <a:xfrm>
            <a:off x="1524000" y="2057400"/>
            <a:ext cx="2422893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J:\заграница\Берлин и Париж для инвалидов\New Folder\санузлы\санузел 7.JPG"/>
          <p:cNvPicPr>
            <a:picLocks noChangeAspect="1" noChangeArrowheads="1"/>
          </p:cNvPicPr>
          <p:nvPr/>
        </p:nvPicPr>
        <p:blipFill>
          <a:blip r:embed="rId4" cstate="print"/>
          <a:srcRect l="5556" b="12500"/>
          <a:stretch>
            <a:fillRect/>
          </a:stretch>
        </p:blipFill>
        <p:spPr bwMode="auto">
          <a:xfrm>
            <a:off x="304800" y="3886200"/>
            <a:ext cx="2007143" cy="27155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889701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Замок</a:t>
            </a:r>
          </a:p>
        </p:txBody>
      </p:sp>
      <p:pic>
        <p:nvPicPr>
          <p:cNvPr id="12291" name="Content Placeholder 4" descr="замок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1412875"/>
            <a:ext cx="3063875" cy="2879725"/>
          </a:xfrm>
        </p:spPr>
      </p:pic>
      <p:sp>
        <p:nvSpPr>
          <p:cNvPr id="12292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smtClean="0"/>
              <a:t>Дверь должна открываться наружу и замок с заверткой удобная для захвата и возможностью открыть дверь снаружи спецключом в чрезвычайной ситуации</a:t>
            </a:r>
          </a:p>
        </p:txBody>
      </p:sp>
      <p:pic>
        <p:nvPicPr>
          <p:cNvPr id="12293" name="Picture 4" descr="удобная щеколда в туалете.JPG"/>
          <p:cNvPicPr>
            <a:picLocks noChangeAspect="1"/>
          </p:cNvPicPr>
          <p:nvPr/>
        </p:nvPicPr>
        <p:blipFill>
          <a:blip r:embed="rId3" cstate="print"/>
          <a:srcRect l="29526" t="18501" r="33463" b="38849"/>
          <a:stretch>
            <a:fillRect/>
          </a:stretch>
        </p:blipFill>
        <p:spPr bwMode="auto">
          <a:xfrm>
            <a:off x="1908175" y="3716338"/>
            <a:ext cx="2800350" cy="242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471252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142984"/>
            <a:ext cx="2714612" cy="36176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/>
          <a:srcRect r="18913"/>
          <a:stretch>
            <a:fillRect/>
          </a:stretch>
        </p:blipFill>
        <p:spPr bwMode="auto">
          <a:xfrm>
            <a:off x="3500430" y="1142984"/>
            <a:ext cx="4103466" cy="37667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28676" name="Text Box 15"/>
          <p:cNvSpPr txBox="1">
            <a:spLocks noChangeArrowheads="1"/>
          </p:cNvSpPr>
          <p:nvPr/>
        </p:nvSpPr>
        <p:spPr bwMode="auto">
          <a:xfrm>
            <a:off x="517281" y="188914"/>
            <a:ext cx="3953918" cy="637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4875" tIns="42437" rIns="84875" bIns="42437">
            <a:spAutoFit/>
          </a:bodyPr>
          <a:lstStyle/>
          <a:p>
            <a:pPr defTabSz="849313">
              <a:lnSpc>
                <a:spcPct val="120000"/>
              </a:lnSpc>
            </a:pPr>
            <a:r>
              <a:rPr lang="ru-RU" sz="3200" b="0" dirty="0" smtClean="0">
                <a:solidFill>
                  <a:schemeClr val="tx2">
                    <a:lumMod val="50000"/>
                  </a:schemeClr>
                </a:solidFill>
              </a:rPr>
              <a:t>Ошибки </a:t>
            </a:r>
            <a:r>
              <a:rPr lang="ru-RU" sz="3200" b="0" dirty="0">
                <a:solidFill>
                  <a:schemeClr val="tx2">
                    <a:lumMod val="50000"/>
                  </a:schemeClr>
                </a:solidFill>
              </a:rPr>
              <a:t>в оснащении</a:t>
            </a:r>
            <a:endParaRPr lang="de-DE" sz="32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596" y="5143512"/>
            <a:ext cx="81439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Нет цветовых контрастов, не обеспечена свободная зона под раковиной из-за короба и поручня ограждения сифона, поручень у унитаза получился недостаточной длины из-за крепления на стене и наличия короба сзади унитаза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628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Доступность санузла</a:t>
            </a:r>
            <a:br>
              <a:rPr lang="ru-RU" dirty="0" smtClean="0"/>
            </a:br>
            <a:r>
              <a:rPr lang="ru-RU" dirty="0" smtClean="0"/>
              <a:t> для глухих инвалидов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D7F50E-898D-49BC-8ECA-EE9F63055D49}" type="datetime1">
              <a:rPr lang="en-US" smtClean="0"/>
              <a:t>3/11/2015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Осиновская  Дирекция ДСЗН Москвы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349633-C2DB-45E6-8573-37ED6102301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3074" name="Picture 2" descr="C:\Users\User\Pictures\санузел для посетителей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519"/>
            <a:ext cx="5257800" cy="2456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94" t="14684" r="2439" b="28043"/>
          <a:stretch/>
        </p:blipFill>
        <p:spPr bwMode="auto">
          <a:xfrm>
            <a:off x="5600700" y="1847352"/>
            <a:ext cx="3124200" cy="1781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>
            <a:lum bright="6000"/>
          </a:blip>
          <a:srcRect/>
          <a:stretch>
            <a:fillRect/>
          </a:stretch>
        </p:blipFill>
        <p:spPr bwMode="auto">
          <a:xfrm>
            <a:off x="457200" y="244159"/>
            <a:ext cx="1143000" cy="1130968"/>
          </a:xfrm>
          <a:prstGeom prst="rect">
            <a:avLst/>
          </a:prstGeom>
          <a:noFill/>
        </p:spPr>
      </p:pic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228600" y="4072074"/>
            <a:ext cx="8641080" cy="2284275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 smtClean="0"/>
              <a:t>Для </a:t>
            </a:r>
            <a:r>
              <a:rPr lang="ru-RU" dirty="0"/>
              <a:t>инвалидов по слуху достаточно обычного санузла для посетителей. Единственное условие – табличка на дверях – </a:t>
            </a:r>
            <a:r>
              <a:rPr lang="ru-RU" dirty="0" smtClean="0"/>
              <a:t>ТУАЛЕТ или соответствующая пиктограмма.</a:t>
            </a:r>
          </a:p>
          <a:p>
            <a:pPr marL="0" indent="0">
              <a:buNone/>
            </a:pPr>
            <a:r>
              <a:rPr lang="ru-RU" dirty="0" smtClean="0"/>
              <a:t>Инвалиды по слуху испытывают затруднения при общении, им будет сложно выяснить место размещения санузла. </a:t>
            </a:r>
            <a:r>
              <a:rPr lang="ru-RU" dirty="0"/>
              <a:t>Желательны указатели </a:t>
            </a:r>
            <a:r>
              <a:rPr lang="ru-RU" dirty="0" smtClean="0"/>
              <a:t>расположения туалетов в самом здании.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73638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Так делать нельзя!</a:t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050" name="Picture 2" descr="E:\Мои рисунки\санузлы поручни\P100091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6" b="12702"/>
          <a:stretch>
            <a:fillRect/>
          </a:stretch>
        </p:blipFill>
        <p:spPr bwMode="auto">
          <a:xfrm>
            <a:off x="609600" y="792480"/>
            <a:ext cx="25908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G:\Анкета общ зд\IMG_0749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 l="7059" b="-392"/>
          <a:stretch>
            <a:fillRect/>
          </a:stretch>
        </p:blipFill>
        <p:spPr bwMode="auto">
          <a:xfrm>
            <a:off x="2484180" y="3896366"/>
            <a:ext cx="2971800" cy="2469266"/>
          </a:xfrm>
          <a:prstGeom prst="rect">
            <a:avLst/>
          </a:prstGeom>
          <a:noFill/>
        </p:spPr>
      </p:pic>
      <p:pic>
        <p:nvPicPr>
          <p:cNvPr id="4099" name="Picture 3" descr="G:\Как не надо\12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838200"/>
            <a:ext cx="2916767" cy="2187575"/>
          </a:xfrm>
          <a:prstGeom prst="rect">
            <a:avLst/>
          </a:prstGeom>
          <a:noFill/>
        </p:spPr>
      </p:pic>
      <p:pic>
        <p:nvPicPr>
          <p:cNvPr id="4100" name="Picture 4" descr="G:\Как не надо\Рисунок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 l="24692" t="10288" r="20438" b="44444"/>
          <a:stretch>
            <a:fillRect/>
          </a:stretch>
        </p:blipFill>
        <p:spPr bwMode="auto">
          <a:xfrm>
            <a:off x="3276600" y="838200"/>
            <a:ext cx="2133600" cy="2346960"/>
          </a:xfrm>
          <a:prstGeom prst="rect">
            <a:avLst/>
          </a:prstGeom>
          <a:noFill/>
        </p:spPr>
      </p:pic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FD317C-9149-4545-8296-28B171304073}" type="datetime1">
              <a:rPr lang="en-US" smtClean="0"/>
              <a:t>3/11/2015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Осиновская  Дирекция ДСЗН Москвы</a:t>
            </a:r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31C8D6-A154-40F6-AA45-B2799885B770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562600" y="3825241"/>
            <a:ext cx="3505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Это санузел, в котором оборудование можно отрегулировать с учетом потребностей конкретного инвалида: изменяется высота унитаза и раковины, регулируется расстояние между поручнями и их высота.</a:t>
            </a:r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09600" y="3247030"/>
            <a:ext cx="8077200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36427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ru-RU" sz="3600" dirty="0" smtClean="0"/>
              <a:t>Частично доступные кабины</a:t>
            </a:r>
            <a:endParaRPr lang="ru-RU" sz="36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C760E72-C401-4D56-8D3B-D254FDD6C0B9}" type="datetime1">
              <a:rPr lang="en-US" smtClean="0"/>
              <a:t>3/11/2015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Осиновская  Дирекция ДСЗН Москвы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CEE7BF-0730-43BF-A307-199CCA735340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88752" y="914400"/>
            <a:ext cx="88392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Габариты кабины могут меняться в зависимости от расстановки оборудования. Частично доступной считается кабина, в которой можно разместить кресло-коляску, даже если не обеспечена зона для пересаживания рядом с унитазом.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191" y="4279848"/>
            <a:ext cx="1188720" cy="19629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343073"/>
            <a:ext cx="1627632" cy="19080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338" y="4705145"/>
            <a:ext cx="1814840" cy="17251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4706135"/>
            <a:ext cx="1981200" cy="190195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840" y="4468824"/>
            <a:ext cx="1408176" cy="1773936"/>
          </a:xfrm>
          <a:prstGeom prst="rect">
            <a:avLst/>
          </a:prstGeom>
        </p:spPr>
      </p:pic>
      <p:pic>
        <p:nvPicPr>
          <p:cNvPr id="5122" name="Picture 2" descr="C:\Users\User\Pictures\санузел узкий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3" y="1837730"/>
            <a:ext cx="2026899" cy="291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Pictures\кабина маленькая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150" y="1886018"/>
            <a:ext cx="1993900" cy="288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28" t="36850" r="29724" b="29556"/>
          <a:stretch/>
        </p:blipFill>
        <p:spPr bwMode="auto">
          <a:xfrm>
            <a:off x="4145049" y="2057400"/>
            <a:ext cx="1592317" cy="2879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96359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Оборудование кабины </a:t>
            </a:r>
            <a:br>
              <a:rPr lang="ru-RU" dirty="0" smtClean="0"/>
            </a:br>
            <a:r>
              <a:rPr lang="ru-RU" dirty="0" smtClean="0"/>
              <a:t>для инвалида из двух обычных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F25178-2A76-4DD2-A77B-8AC42F5CCDF9}" type="datetime1">
              <a:rPr lang="en-US" smtClean="0"/>
              <a:t>3/11/2015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Осиновская  Дирекция ДСЗН Москвы</a:t>
            </a: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349633-C2DB-45E6-8573-37ED61023014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10" name="Объект 9" descr="C:\Users\Vera\Pictures\реку су.pn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05000"/>
            <a:ext cx="8229600" cy="35574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37821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8658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Кабины личной гигиены женщин: </a:t>
            </a:r>
            <a:br>
              <a:rPr lang="ru-RU" dirty="0"/>
            </a:b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63BFD74-95E0-419F-AC48-C3D348E7E5CE}" type="datetime1">
              <a:rPr lang="en-US" smtClean="0"/>
              <a:t>3/11/2015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Осиновская  Дирекция ДСЗН Москвы</a:t>
            </a:r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31C8D6-A154-40F6-AA45-B2799885B770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295400"/>
            <a:ext cx="7010400" cy="40386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524000" y="5334000"/>
            <a:ext cx="62788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размеры в плане - 1,8 на 2,6 м</a:t>
            </a:r>
            <a:br>
              <a:rPr lang="ru-RU" sz="3200" dirty="0"/>
            </a:b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620288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Душевые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F25178-2A76-4DD2-A77B-8AC42F5CCDF9}" type="datetime1">
              <a:rPr lang="en-US" smtClean="0"/>
              <a:t>3/11/2015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Осиновская  Дирекция ДСЗН Москвы</a:t>
            </a: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349633-C2DB-45E6-8573-37ED61023014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304800" y="1340485"/>
            <a:ext cx="8229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не </a:t>
            </a:r>
            <a:r>
              <a:rPr lang="ru-RU" sz="2400" dirty="0"/>
              <a:t>менее одной кабины, оборудованной для инвалида на кресле-коляске, с пространством для подъезда кресла-коляски перед ней</a:t>
            </a:r>
          </a:p>
        </p:txBody>
      </p:sp>
      <p:pic>
        <p:nvPicPr>
          <p:cNvPr id="10" name="Объект 9" descr="C:\Users\Vera\Pictures\душподдон.png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755761"/>
            <a:ext cx="3366910" cy="3268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Объект 10" descr="C:\Users\Vera\Desktop\паспортизация для города 2014\Душевые\P1250323.JPG"/>
          <p:cNvPicPr>
            <a:picLocks noGrp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7" b="1507"/>
          <a:stretch/>
        </p:blipFill>
        <p:spPr bwMode="auto">
          <a:xfrm>
            <a:off x="4587240" y="2737358"/>
            <a:ext cx="3657600" cy="34834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502049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Размеры кабин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F25178-2A76-4DD2-A77B-8AC42F5CCDF9}" type="datetime1">
              <a:rPr lang="en-US" smtClean="0"/>
              <a:t>3/11/2015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Осиновская  Дирекция ДСЗН Москвы</a:t>
            </a: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349633-C2DB-45E6-8573-37ED61023014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9" name="Объект 8" descr="C:\Users\Vera\Pictures\душевая 3д.jpg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208"/>
            <a:ext cx="3429000" cy="432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Объект 9" descr="E:\Изображения\душевые\IMAG0163.jpg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292" y="1389757"/>
            <a:ext cx="2590800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Объект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72199" y="1770757"/>
            <a:ext cx="3048001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0082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342107"/>
            <a:ext cx="8229600" cy="1143000"/>
          </a:xfrm>
        </p:spPr>
        <p:txBody>
          <a:bodyPr/>
          <a:lstStyle/>
          <a:p>
            <a:r>
              <a:rPr lang="ru-RU" dirty="0" smtClean="0"/>
              <a:t>Проходы между кабин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F25178-2A76-4DD2-A77B-8AC42F5CCDF9}" type="datetime1">
              <a:rPr lang="en-US" smtClean="0"/>
              <a:t>3/11/2015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Осиновская  Дирекция ДСЗН Москвы</a:t>
            </a: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349633-C2DB-45E6-8573-37ED61023014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737526"/>
            <a:ext cx="2862072" cy="4159116"/>
          </a:xfrm>
          <a:prstGeom prst="rect">
            <a:avLst/>
          </a:prstGeom>
        </p:spPr>
      </p:pic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512" y="1944981"/>
            <a:ext cx="5007877" cy="3744207"/>
          </a:xfrm>
        </p:spPr>
      </p:pic>
    </p:spTree>
    <p:extLst>
      <p:ext uri="{BB962C8B-B14F-4D97-AF65-F5344CB8AC3E}">
        <p14:creationId xmlns:p14="http://schemas.microsoft.com/office/powerpoint/2010/main" val="2896264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Проходы между рядами в бытовых комнатах, раздевалках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F25178-2A76-4DD2-A77B-8AC42F5CCDF9}" type="datetime1">
              <a:rPr lang="en-US" smtClean="0"/>
              <a:t>3/11/2015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Осиновская  Дирекция ДСЗН Москвы</a:t>
            </a: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349633-C2DB-45E6-8573-37ED61023014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9"/>
          <a:stretch/>
        </p:blipFill>
        <p:spPr>
          <a:xfrm>
            <a:off x="299941" y="2209800"/>
            <a:ext cx="8386859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6187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Индивидуальные шкафы</a:t>
            </a:r>
            <a:br>
              <a:rPr lang="ru-RU" dirty="0" smtClean="0"/>
            </a:br>
            <a:r>
              <a:rPr lang="ru-RU" dirty="0" smtClean="0"/>
              <a:t> для одежды</a:t>
            </a:r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CFF2DD-EFE9-4875-86C4-A7EE44AE7D24}" type="datetime1">
              <a:rPr lang="en-US" smtClean="0"/>
              <a:t>3/11/2015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Осиновская  Дирекция ДСЗН Москвы</a:t>
            </a:r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349633-C2DB-45E6-8573-37ED61023014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823861"/>
            <a:ext cx="4876800" cy="325492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267128" y="5334000"/>
            <a:ext cx="63376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/>
              <a:t>размеры </a:t>
            </a:r>
            <a:r>
              <a:rPr lang="ru-RU" sz="2800" dirty="0" smtClean="0"/>
              <a:t>шкафа в </a:t>
            </a:r>
            <a:r>
              <a:rPr lang="ru-RU" sz="2800" dirty="0"/>
              <a:t>плане 0,4 на 0,5 м</a:t>
            </a:r>
          </a:p>
        </p:txBody>
      </p:sp>
    </p:spTree>
    <p:extLst>
      <p:ext uri="{BB962C8B-B14F-4D97-AF65-F5344CB8AC3E}">
        <p14:creationId xmlns:p14="http://schemas.microsoft.com/office/powerpoint/2010/main" val="24326250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Нумерация </a:t>
            </a:r>
            <a:r>
              <a:rPr lang="ru-RU" dirty="0"/>
              <a:t>шкафов рельефная и на контрастном фоне</a:t>
            </a:r>
            <a:endParaRPr lang="ru-RU" altLang="ru-RU" dirty="0" smtClean="0"/>
          </a:p>
        </p:txBody>
      </p:sp>
      <p:sp>
        <p:nvSpPr>
          <p:cNvPr id="26627" name="Прямоугольник 4"/>
          <p:cNvSpPr>
            <a:spLocks noChangeArrowheads="1"/>
          </p:cNvSpPr>
          <p:nvPr/>
        </p:nvSpPr>
        <p:spPr bwMode="auto">
          <a:xfrm>
            <a:off x="892810" y="6019800"/>
            <a:ext cx="80645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dirty="0"/>
              <a:t>   </a:t>
            </a:r>
          </a:p>
        </p:txBody>
      </p:sp>
      <p:pic>
        <p:nvPicPr>
          <p:cNvPr id="26628" name="Picture 2" descr="C:\Documents and Settings\Осиновская\Мои документы\Мои рисунки\P1190058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0" t="30546" r="26637" b="31302"/>
          <a:stretch/>
        </p:blipFill>
        <p:spPr>
          <a:xfrm>
            <a:off x="6073013" y="1641902"/>
            <a:ext cx="1295400" cy="1752600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893598"/>
            <a:ext cx="4181856" cy="3450336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96" b="-2674"/>
          <a:stretch/>
        </p:blipFill>
        <p:spPr>
          <a:xfrm>
            <a:off x="6073013" y="3655939"/>
            <a:ext cx="1697989" cy="2132903"/>
          </a:xfrm>
        </p:spPr>
      </p:pic>
    </p:spTree>
    <p:extLst>
      <p:ext uri="{BB962C8B-B14F-4D97-AF65-F5344CB8AC3E}">
        <p14:creationId xmlns:p14="http://schemas.microsoft.com/office/powerpoint/2010/main" val="1675489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ru-RU" dirty="0" smtClean="0"/>
              <a:t>Для незрячих</a:t>
            </a:r>
            <a:endParaRPr lang="ru-RU" dirty="0"/>
          </a:p>
        </p:txBody>
      </p:sp>
      <p:pic>
        <p:nvPicPr>
          <p:cNvPr id="9" name="Content Placeholder 8" descr="PC020287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 l="15522" r="10414" b="2397"/>
          <a:stretch>
            <a:fillRect/>
          </a:stretch>
        </p:blipFill>
        <p:spPr bwMode="auto">
          <a:xfrm>
            <a:off x="381000" y="2133600"/>
            <a:ext cx="22098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56E464-E49F-40C5-9BDF-F1948E1384D2}" type="datetime1">
              <a:rPr lang="en-US" smtClean="0"/>
              <a:pPr>
                <a:defRPr/>
              </a:pPr>
              <a:t>3/11/2015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Осиновская Вера Борисовна ГКУ Дирекция ДСЗНи г. Москвы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CEE7BF-0730-43BF-A307-199CCA73534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lum bright="6000"/>
          </a:blip>
          <a:srcRect/>
          <a:stretch>
            <a:fillRect/>
          </a:stretch>
        </p:blipFill>
        <p:spPr bwMode="auto">
          <a:xfrm>
            <a:off x="381000" y="838200"/>
            <a:ext cx="1143000" cy="1119063"/>
          </a:xfrm>
          <a:prstGeom prst="rect">
            <a:avLst/>
          </a:prstGeom>
          <a:noFill/>
        </p:spPr>
      </p:pic>
      <p:pic>
        <p:nvPicPr>
          <p:cNvPr id="1026" name="Picture 2" descr="F:\работа\Мои рисунки2\санузлы\женский4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 r="51306" b="18795"/>
          <a:stretch>
            <a:fillRect/>
          </a:stretch>
        </p:blipFill>
        <p:spPr bwMode="auto">
          <a:xfrm>
            <a:off x="457200" y="4343400"/>
            <a:ext cx="1648884" cy="2062332"/>
          </a:xfrm>
          <a:prstGeom prst="rect">
            <a:avLst/>
          </a:prstGeom>
          <a:noFill/>
        </p:spPr>
      </p:pic>
      <p:pic>
        <p:nvPicPr>
          <p:cNvPr id="1027" name="Picture 3" descr="F:\работа\Мои рисунки2\санузлы\унитаз\IMG_241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 l="28120" b="2755"/>
          <a:stretch>
            <a:fillRect/>
          </a:stretch>
        </p:blipFill>
        <p:spPr bwMode="auto">
          <a:xfrm>
            <a:off x="2286000" y="4343400"/>
            <a:ext cx="1953683" cy="1982317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4495800" y="3943212"/>
            <a:ext cx="4114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Для инвалидов по зрению тоже годятся обычные кабинки санузлов. Для них необходима тактильная табличка или пиктограмма, если надо различить женскую и мужскую кабину. В самой кабине рекомендуется контрастное исполнение стен и сантехники. </a:t>
            </a:r>
          </a:p>
        </p:txBody>
      </p:sp>
      <p:pic>
        <p:nvPicPr>
          <p:cNvPr id="1029" name="Picture 5" descr="F:\работа\Мои рисунки2\санузлы\унитаз\P1170369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43200" y="2057400"/>
            <a:ext cx="1639491" cy="2185988"/>
          </a:xfrm>
          <a:prstGeom prst="rect">
            <a:avLst/>
          </a:prstGeom>
          <a:noFill/>
        </p:spPr>
      </p:pic>
      <p:pic>
        <p:nvPicPr>
          <p:cNvPr id="18" name="Рисунок 23568" descr="J:\работа\Мои рисунки2\новые пикчи\0504 020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0" t="22225" r="16156" b="28096"/>
          <a:stretch/>
        </p:blipFill>
        <p:spPr bwMode="auto">
          <a:xfrm>
            <a:off x="5105400" y="1219200"/>
            <a:ext cx="2998198" cy="914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 descr="F:\работа\Мои рисунки2\тактильные указатели\инф такт табл\IMG_4607.JPG"/>
          <p:cNvPicPr/>
          <p:nvPr/>
        </p:nvPicPr>
        <p:blipFill>
          <a:blip r:embed="rId8" cstate="print"/>
          <a:srcRect t="72747" r="1353"/>
          <a:stretch>
            <a:fillRect/>
          </a:stretch>
        </p:blipFill>
        <p:spPr bwMode="auto">
          <a:xfrm>
            <a:off x="1676400" y="1219200"/>
            <a:ext cx="3096108" cy="87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 descr="F:\работа\Мои рисунки2\санузлы\раковина\P1170410.JPG"/>
          <p:cNvPicPr>
            <a:picLocks noChangeAspect="1" noChangeArrowheads="1"/>
          </p:cNvPicPr>
          <p:nvPr/>
        </p:nvPicPr>
        <p:blipFill>
          <a:blip r:embed="rId9" cstate="print"/>
          <a:srcRect l="11321" t="38181" r="28302" b="3957"/>
          <a:stretch>
            <a:fillRect/>
          </a:stretch>
        </p:blipFill>
        <p:spPr bwMode="auto">
          <a:xfrm>
            <a:off x="4572000" y="2259967"/>
            <a:ext cx="2166091" cy="1556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56118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Информирующие обозначения санузлов </a:t>
            </a:r>
            <a:r>
              <a:rPr lang="ru-RU" dirty="0" smtClean="0"/>
              <a:t>для колясочников</a:t>
            </a:r>
            <a:endParaRPr lang="en-US" dirty="0" smtClean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6EF1AD-9FC7-4AB4-BD91-E1721491A7FA}" type="datetime1">
              <a:rPr lang="en-US" smtClean="0"/>
              <a:t>3/11/2015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Осиновская  Дирекция ДСЗН Москвы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8C1A85-1D2C-424A-85C6-BF8455C2BB79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13319" name="Picture 7" descr="P11108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73196" y="1515399"/>
            <a:ext cx="1160007" cy="1109541"/>
          </a:xfrm>
          <a:prstGeom prst="rect">
            <a:avLst/>
          </a:prstGeom>
          <a:noFill/>
        </p:spPr>
      </p:pic>
      <p:pic>
        <p:nvPicPr>
          <p:cNvPr id="13320" name="Picture 8" descr="P113079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15094" t="16981" r="16981" b="9434"/>
          <a:stretch>
            <a:fillRect/>
          </a:stretch>
        </p:blipFill>
        <p:spPr bwMode="auto">
          <a:xfrm>
            <a:off x="7397115" y="1480733"/>
            <a:ext cx="1152525" cy="1664758"/>
          </a:xfrm>
          <a:prstGeom prst="rect">
            <a:avLst/>
          </a:prstGeom>
          <a:noFill/>
        </p:spPr>
      </p:pic>
      <p:pic>
        <p:nvPicPr>
          <p:cNvPr id="2050" name="Picture 2" descr="E:\Мои рисунки\санузлы знаки\Копия P11103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917" y="1511262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Мои рисунки\санузлы знаки\P111074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17" t="19497" r="16040" b="4314"/>
          <a:stretch/>
        </p:blipFill>
        <p:spPr bwMode="auto">
          <a:xfrm>
            <a:off x="4519929" y="1515399"/>
            <a:ext cx="1219200" cy="116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Мои рисунки\санузлы знаки\P101053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640" y="2822662"/>
            <a:ext cx="1129344" cy="108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0600" y="5698839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4057263"/>
            <a:ext cx="667600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Знак доступности с указанием направления (стрелка) размещается на подходах к санузлу, на входе в помещения туалетов (тамбур-шлюз) и непосредственно у входа в кабину для инвалидов.</a:t>
            </a:r>
          </a:p>
          <a:p>
            <a:r>
              <a:rPr lang="ru-RU" dirty="0" smtClean="0"/>
              <a:t>Пиктограммы выполняются  по ГОСТ  52131-2007 «Средства отображения знаковые для инвалидов» или в соответствии с  общим дизайн-проектом объекта. </a:t>
            </a:r>
            <a:endParaRPr lang="ru-RU" dirty="0"/>
          </a:p>
        </p:txBody>
      </p:sp>
      <p:pic>
        <p:nvPicPr>
          <p:cNvPr id="14" name="Content Placeholder 7" descr="P1000616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9" t="32016" r="28891" b="20535"/>
          <a:stretch>
            <a:fillRect/>
          </a:stretch>
        </p:blipFill>
        <p:spPr>
          <a:xfrm>
            <a:off x="1081003" y="1464044"/>
            <a:ext cx="1946889" cy="1156154"/>
          </a:xfrm>
          <a:prstGeom prst="rect">
            <a:avLst/>
          </a:prstGeom>
        </p:spPr>
      </p:pic>
      <p:pic>
        <p:nvPicPr>
          <p:cNvPr id="18" name="Content Placeholder 3" descr="P1000361.JP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61" b="955"/>
          <a:stretch/>
        </p:blipFill>
        <p:spPr>
          <a:xfrm>
            <a:off x="7133203" y="3320498"/>
            <a:ext cx="1531514" cy="2688976"/>
          </a:xfrm>
          <a:prstGeom prst="rect">
            <a:avLst/>
          </a:prstGeom>
          <a:noFill/>
        </p:spPr>
      </p:pic>
      <p:pic>
        <p:nvPicPr>
          <p:cNvPr id="19" name="Picture 4" descr="Acrylic ADA Braille Unisex and Handicap Restroom Sig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04" y="2726889"/>
            <a:ext cx="1292183" cy="133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ADA Solid Acrylic Unisex Restroom Sign, 1/1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447" y="2750719"/>
            <a:ext cx="1253672" cy="122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Wood Grain look Acrylic ADA  Women ADA Restroom Sign with Handicap Pictogra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998" y="2772749"/>
            <a:ext cx="1284207" cy="1211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sz="3200" dirty="0" smtClean="0">
                <a:latin typeface="Arial" charset="0"/>
              </a:rPr>
              <a:t>Кабины для инвалидов </a:t>
            </a:r>
            <a:br>
              <a:rPr lang="ru-RU" sz="3200" dirty="0" smtClean="0">
                <a:latin typeface="Arial" charset="0"/>
              </a:rPr>
            </a:br>
            <a:r>
              <a:rPr lang="ru-RU" sz="3200" dirty="0" smtClean="0">
                <a:latin typeface="Arial" charset="0"/>
              </a:rPr>
              <a:t>в женском и мужском туалетах </a:t>
            </a:r>
            <a:br>
              <a:rPr lang="ru-RU" sz="3200" dirty="0" smtClean="0">
                <a:latin typeface="Arial" charset="0"/>
              </a:rPr>
            </a:br>
            <a:r>
              <a:rPr lang="ru-RU" sz="3200" dirty="0" smtClean="0">
                <a:latin typeface="Arial" charset="0"/>
              </a:rPr>
              <a:t>или отдельная универсальная кабина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9FC670E-41B8-4D0F-8D6D-534A6BADF364}" type="datetime1">
              <a:rPr lang="en-US" smtClean="0"/>
              <a:t>3/11/2015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Осиновская  Дирекция ДСЗН Москвы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D4F9CF-0C67-411B-9A34-CE40030A05C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35280" y="5235575"/>
            <a:ext cx="4846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Измеряется ширина дверного проема в общий тамбур-шлюз</a:t>
            </a:r>
            <a:endParaRPr lang="ru-RU" sz="2400" dirty="0"/>
          </a:p>
        </p:txBody>
      </p:sp>
      <p:pic>
        <p:nvPicPr>
          <p:cNvPr id="9" name="Рисунок 8" descr="C:\Users\Vera\Pictures\ширина дверного проема в санузел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0692" r="-909"/>
          <a:stretch/>
        </p:blipFill>
        <p:spPr bwMode="auto">
          <a:xfrm>
            <a:off x="152400" y="1707416"/>
            <a:ext cx="5654040" cy="36436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C:\Users\Vera\Pictures\кабинка 1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3333" b="-2145"/>
          <a:stretch/>
        </p:blipFill>
        <p:spPr bwMode="auto">
          <a:xfrm>
            <a:off x="6004560" y="2133600"/>
            <a:ext cx="2590800" cy="38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/>
              <a:t>Проходы </a:t>
            </a:r>
            <a:r>
              <a:rPr lang="ru-RU" sz="4000" dirty="0" smtClean="0"/>
              <a:t>между </a:t>
            </a:r>
            <a:r>
              <a:rPr lang="ru-RU" sz="4000" dirty="0"/>
              <a:t>рядами 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умывальников</a:t>
            </a:r>
            <a:r>
              <a:rPr lang="ru-RU" sz="4000" dirty="0"/>
              <a:t>, уборных, писсуаров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DF89D01-8EE0-45E6-BDA9-087A551F0FD3}" type="datetime1">
              <a:rPr lang="en-US" smtClean="0"/>
              <a:t>3/11/2015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Осиновская  Дирекция ДСЗН Москвы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349633-C2DB-45E6-8573-37ED6102301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3021"/>
            <a:ext cx="4896405" cy="3730594"/>
          </a:xfrm>
          <a:prstGeom prst="rect">
            <a:avLst/>
          </a:prstGeom>
        </p:spPr>
      </p:pic>
      <p:pic>
        <p:nvPicPr>
          <p:cNvPr id="14" name="Объект 1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685" y="1922114"/>
            <a:ext cx="4038600" cy="1964879"/>
          </a:xfrm>
        </p:spPr>
      </p:pic>
    </p:spTree>
    <p:extLst>
      <p:ext uri="{BB962C8B-B14F-4D97-AF65-F5344CB8AC3E}">
        <p14:creationId xmlns:p14="http://schemas.microsoft.com/office/powerpoint/2010/main" val="1338807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7400" y="533400"/>
            <a:ext cx="6629400" cy="1143000"/>
          </a:xfrm>
        </p:spPr>
        <p:txBody>
          <a:bodyPr/>
          <a:lstStyle/>
          <a:p>
            <a:r>
              <a:rPr lang="ru-RU" dirty="0"/>
              <a:t>Габариты кабины</a:t>
            </a: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588451"/>
            <a:ext cx="3352800" cy="2514600"/>
          </a:xfrm>
        </p:spPr>
      </p:pic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FEF601-AA22-4EAD-80BA-0603FDD07C4B}" type="datetime1">
              <a:rPr lang="en-US" smtClean="0"/>
              <a:t>3/11/2015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Осиновская  Дирекция ДСЗН Москвы</a:t>
            </a: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CEE7BF-0730-43BF-A307-199CCA735340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1026" name="Picture 2" descr="C:\Users\User\Pictures\кабинасу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5" t="4010"/>
          <a:stretch/>
        </p:blipFill>
        <p:spPr bwMode="auto">
          <a:xfrm>
            <a:off x="30480" y="838200"/>
            <a:ext cx="3134360" cy="445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94360" y="5039051"/>
            <a:ext cx="854964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400" dirty="0"/>
              <a:t>Габариты кабины измеряются  по площади пола</a:t>
            </a:r>
            <a:r>
              <a:rPr lang="ru-RU" sz="2400" dirty="0" smtClean="0"/>
              <a:t>. При сложной конфигурации с выступами и нишами проверяется наличие свободной зоны не менее 1,4х1,4 м.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480" y="1588451"/>
            <a:ext cx="2484120" cy="32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085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Зона для кресла-коляски рядом с унитазом</a:t>
            </a:r>
            <a:endParaRPr lang="ru-RU" sz="320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292FCAE-8F21-4A1C-AB69-A15B510DA5AF}" type="datetime1">
              <a:rPr lang="en-US" smtClean="0"/>
              <a:t>3/11/2015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Осиновская  Дирекция ДСЗН Москвы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CEE7BF-0730-43BF-A307-199CCA735340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808512" y="1066800"/>
            <a:ext cx="8305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Для пересадки с кресла-коляски на унитаз рядом с унитазом должна быть свободная зона.</a:t>
            </a:r>
          </a:p>
        </p:txBody>
      </p:sp>
      <p:pic>
        <p:nvPicPr>
          <p:cNvPr id="25" name="Picture 2" descr="E:\Мои рисунки\санузлы\P11708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0" r="14790" b="7446"/>
          <a:stretch/>
        </p:blipFill>
        <p:spPr bwMode="auto">
          <a:xfrm>
            <a:off x="808512" y="1803185"/>
            <a:ext cx="1853066" cy="270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3100" y="4682657"/>
            <a:ext cx="60201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Со стороны пересадки поручень должен быть </a:t>
            </a:r>
            <a:r>
              <a:rPr lang="ru-RU" sz="2000" dirty="0" smtClean="0"/>
              <a:t>откидным. Если сбоку унитаза установлен стационарный поручень, пересадка невозможна и следовательно зона для пересаживания отсутствует.</a:t>
            </a:r>
            <a:endParaRPr lang="ru-RU" sz="2000" dirty="0"/>
          </a:p>
        </p:txBody>
      </p:sp>
      <p:pic>
        <p:nvPicPr>
          <p:cNvPr id="4100" name="Picture 4" descr="пересадка 3д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378" y="1747703"/>
            <a:ext cx="2884168" cy="2722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t="16666" r="-371" b="1112"/>
          <a:stretch/>
        </p:blipFill>
        <p:spPr>
          <a:xfrm>
            <a:off x="6568440" y="3961013"/>
            <a:ext cx="1979263" cy="252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67237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4240</TotalTime>
  <Words>1085</Words>
  <Application>Microsoft Office PowerPoint</Application>
  <PresentationFormat>Экран (4:3)</PresentationFormat>
  <Paragraphs>168</Paragraphs>
  <Slides>39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5" baseType="lpstr">
      <vt:lpstr>Arial</vt:lpstr>
      <vt:lpstr>Calibri</vt:lpstr>
      <vt:lpstr>Symbol</vt:lpstr>
      <vt:lpstr>Times New Roman</vt:lpstr>
      <vt:lpstr>Verdana</vt:lpstr>
      <vt:lpstr>Тема Office</vt:lpstr>
      <vt:lpstr>Санитарно-гигиенические помещения</vt:lpstr>
      <vt:lpstr>Не менее одной универсальной кабины, доступной для всех категорий граждан</vt:lpstr>
      <vt:lpstr>Доступность санузла  для глухих инвалидов</vt:lpstr>
      <vt:lpstr>Для незрячих</vt:lpstr>
      <vt:lpstr>Информирующие обозначения санузлов для колясочников</vt:lpstr>
      <vt:lpstr>Кабины для инвалидов  в женском и мужском туалетах  или отдельная универсальная кабина</vt:lpstr>
      <vt:lpstr>Проходы между рядами  умывальников, уборных, писсуаров</vt:lpstr>
      <vt:lpstr>Габариты кабины</vt:lpstr>
      <vt:lpstr>Зона для кресла-коляски рядом с унитазом</vt:lpstr>
      <vt:lpstr>Зона для пересаживания</vt:lpstr>
      <vt:lpstr>Зона у унитаза отсутствует</vt:lpstr>
      <vt:lpstr>Санузел или кабина  для инвалидов-опорников</vt:lpstr>
      <vt:lpstr>Опорные поручни у унитаза</vt:lpstr>
      <vt:lpstr>Высота унитаза</vt:lpstr>
      <vt:lpstr>Водопроводные краны рычажного или нажимного действия  или управляемых электронными системами</vt:lpstr>
      <vt:lpstr>Управление спуском воды</vt:lpstr>
      <vt:lpstr>Двусторонняя связь с дежурным или кнопка звонка</vt:lpstr>
      <vt:lpstr>Крючки для одежды, костылей и других принадлежностей</vt:lpstr>
      <vt:lpstr>Ручки дверей</vt:lpstr>
      <vt:lpstr>Аварийное освещение кабины</vt:lpstr>
      <vt:lpstr>Выключатель</vt:lpstr>
      <vt:lpstr>Штанга с подвесными рукоятками</vt:lpstr>
      <vt:lpstr>Зона перемещения у раковины</vt:lpstr>
      <vt:lpstr>Высота раковины</vt:lpstr>
      <vt:lpstr>Поручни у раковины</vt:lpstr>
      <vt:lpstr>Защитное ограждение слива раковины</vt:lpstr>
      <vt:lpstr>Зеркало</vt:lpstr>
      <vt:lpstr>Замок</vt:lpstr>
      <vt:lpstr>Презентация PowerPoint</vt:lpstr>
      <vt:lpstr>Так делать нельзя! </vt:lpstr>
      <vt:lpstr>Частично доступные кабины</vt:lpstr>
      <vt:lpstr>Оборудование кабины  для инвалида из двух обычных</vt:lpstr>
      <vt:lpstr>Кабины личной гигиены женщин:  </vt:lpstr>
      <vt:lpstr>Душевые</vt:lpstr>
      <vt:lpstr>Размеры кабин</vt:lpstr>
      <vt:lpstr>Проходы между кабин</vt:lpstr>
      <vt:lpstr>Проходы между рядами в бытовых комнатах, раздевалках</vt:lpstr>
      <vt:lpstr>Индивидуальные шкафы  для одежды</vt:lpstr>
      <vt:lpstr>Нумерация шкафов рельефная и на контрастном фоне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Знак доступности</dc:title>
  <dc:creator>Astra</dc:creator>
  <cp:lastModifiedBy>Вера Осиновская</cp:lastModifiedBy>
  <cp:revision>266</cp:revision>
  <dcterms:created xsi:type="dcterms:W3CDTF">2006-08-16T00:00:00Z</dcterms:created>
  <dcterms:modified xsi:type="dcterms:W3CDTF">2015-03-11T19:17:06Z</dcterms:modified>
</cp:coreProperties>
</file>